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Default Extension="bin" ContentType="application/vnd.openxmlformats-officedocument.presentationml.printerSettings"/>
  <Override PartName="/ppt/notesSlides/notesSlide30.xml" ContentType="application/vnd.openxmlformats-officedocument.presentationml.notesSlide+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36.xml" ContentType="application/vnd.openxmlformats-officedocument.presentationml.slideLayout+xml"/>
  <Override PartName="/ppt/notesSlides/notesSlide13.xml" ContentType="application/vnd.openxmlformats-officedocument.presentationml.notesSlide+xml"/>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notesSlides/notesSlide34.xml" ContentType="application/vnd.openxmlformats-officedocument.presentationml.notesSlide+xml"/>
  <Override PartName="/ppt/slides/slide23.xml" ContentType="application/vnd.openxmlformats-officedocument.presentationml.slide+xml"/>
  <Override PartName="/ppt/theme/theme1.xml" ContentType="application/vnd.openxmlformats-officedocument.theme+xml"/>
  <Default Extension="fntdata" ContentType="application/x-fontdata"/>
  <Override PartName="/ppt/slideLayouts/slideLayout24.xml" ContentType="application/vnd.openxmlformats-officedocument.presentationml.slideLayout+xml"/>
  <Override PartName="/ppt/slideLayouts/slideLayout43.xml" ContentType="application/vnd.openxmlformats-officedocument.presentationml.slideLayout+xml"/>
  <Override PartName="/ppt/slideLayouts/slideLayout10.xml" ContentType="application/vnd.openxmlformats-officedocument.presentationml.slideLayout+xml"/>
  <Override PartName="/ppt/notesSlides/notesSlide17.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Layouts/slideLayout28.xml" ContentType="application/vnd.openxmlformats-officedocument.presentationml.slideLayout+xml"/>
  <Override PartName="/ppt/slideLayouts/slideLayout47.xml" ContentType="application/vnd.openxmlformats-officedocument.presentationml.slideLayout+xml"/>
  <Override PartName="/ppt/notesSlides/notesSlide8.xml" ContentType="application/vnd.openxmlformats-officedocument.presentationml.notesSlide+xml"/>
  <Override PartName="/ppt/slideLayouts/slideLayout14.xml" ContentType="application/vnd.openxmlformats-officedocument.presentationml.slideLayout+xml"/>
  <Override PartName="/ppt/slideLayouts/slideLayout33.xml" ContentType="application/vnd.openxmlformats-officedocument.presentationml.slideLayout+xml"/>
  <Override PartName="/ppt/slideLayouts/slideLayout52.xml" ContentType="application/vnd.openxmlformats-officedocument.presentationml.slideLayout+xml"/>
  <Override PartName="/ppt/notesSlides/notesSlide26.xml" ContentType="application/vnd.openxmlformats-officedocument.presentationml.notes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15.xml" ContentType="application/vnd.openxmlformats-officedocument.presentationml.slide+xml"/>
  <Override PartName="/ppt/notesSlides/notesSlide31.xml" ContentType="application/vnd.openxmlformats-officedocument.presentationml.notesSlide+xml"/>
  <Override PartName="/ppt/slides/slide20.xml" ContentType="application/vnd.openxmlformats-officedocument.presentationml.slide+xml"/>
  <Override PartName="/ppt/slideLayouts/slideLayout21.xml" ContentType="application/vnd.openxmlformats-officedocument.presentationml.slideLayout+xml"/>
  <Override PartName="/ppt/slideLayouts/slideLayout40.xml" ContentType="application/vnd.openxmlformats-officedocument.presentationml.slideLayout+xml"/>
  <Override PartName="/ppt/presProps.xml" ContentType="application/vnd.openxmlformats-officedocument.presentationml.presProps+xml"/>
  <Override PartName="/ppt/slideLayouts/slideLayout37.xml" ContentType="application/vnd.openxmlformats-officedocument.presentationml.slideLayout+xml"/>
  <Override PartName="/ppt/slideLayouts/slideLayout18.xml" ContentType="application/vnd.openxmlformats-officedocument.presentationml.slideLayout+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4.xml" ContentType="application/vnd.openxmlformats-officedocument.presentationml.slide+xml"/>
  <Override PartName="/ppt/slideLayouts/slideLayout2.xml" ContentType="application/vnd.openxmlformats-officedocument.presentationml.slideLayout+xml"/>
  <Override PartName="/ppt/notesSlides/notesSlide35.xml" ContentType="application/vnd.openxmlformats-officedocument.presentationml.notesSlide+xml"/>
  <Override PartName="/ppt/slides/slide24.xml" ContentType="application/vnd.openxmlformats-officedocument.presentationml.slide+xml"/>
  <Override PartName="/ppt/theme/theme2.xml" ContentType="application/vnd.openxmlformats-officedocument.theme+xml"/>
  <Override PartName="/ppt/slideLayouts/slideLayout25.xml" ContentType="application/vnd.openxmlformats-officedocument.presentationml.slideLayout+xml"/>
  <Override PartName="/ppt/slideLayouts/slideLayout44.xml" ContentType="application/vnd.openxmlformats-officedocument.presentationml.slideLayout+xml"/>
  <Override PartName="/ppt/handoutMasters/handoutMaster1.xml" ContentType="application/vnd.openxmlformats-officedocument.presentationml.handoutMaster+xml"/>
  <Override PartName="/ppt/slideLayouts/slideLayout11.xml" ContentType="application/vnd.openxmlformats-officedocument.presentationml.slideLayout+xml"/>
  <Override PartName="/ppt/slideLayouts/slideLayout30.xml" ContentType="application/vnd.openxmlformats-officedocument.presentationml.slideLayout+xml"/>
  <Override PartName="/ppt/notesSlides/notesSlide18.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Default Extension="jpeg" ContentType="image/jpeg"/>
  <Override PartName="/ppt/notesSlides/notesSlide23.xml" ContentType="application/vnd.openxmlformats-officedocument.presentationml.notesSlide+xml"/>
  <Override PartName="/ppt/slides/slide8.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s/slide28.xml" ContentType="application/vnd.openxmlformats-officedocument.presentationml.slide+xml"/>
  <Override PartName="/ppt/slides/slide31.xml" ContentType="application/vnd.openxmlformats-officedocument.presentationml.slide+xml"/>
  <Override PartName="/ppt/slideLayouts/slideLayout29.xml" ContentType="application/vnd.openxmlformats-officedocument.presentationml.slideLayout+xml"/>
  <Override PartName="/ppt/slideLayouts/slideLayout48.xml" ContentType="application/vnd.openxmlformats-officedocument.presentationml.slideLayout+xml"/>
  <Override PartName="/ppt/notesSlides/notesSlide9.xml" ContentType="application/vnd.openxmlformats-officedocument.presentationml.notesSlide+xml"/>
  <Default Extension="wdp" ContentType="image/vnd.ms-photo"/>
  <Override PartName="/ppt/slideLayouts/slideLayout15.xml" ContentType="application/vnd.openxmlformats-officedocument.presentationml.slideLayout+xml"/>
  <Override PartName="/ppt/slideLayouts/slideLayout34.xml" ContentType="application/vnd.openxmlformats-officedocument.presentationml.slideLayout+xml"/>
  <Override PartName="/ppt/slideLayouts/slideLayout53.xml" ContentType="application/vnd.openxmlformats-officedocument.presentationml.slideLayout+xml"/>
  <Override PartName="/ppt/notesSlides/notesSlide11.xml" ContentType="application/vnd.openxmlformats-officedocument.presentationml.notesSlide+xml"/>
  <Default Extension="rels" ContentType="application/vnd.openxmlformats-package.relationships+xml"/>
  <Override PartName="/ppt/notesSlides/notesSlide27.xml" ContentType="application/vnd.openxmlformats-officedocument.presentationml.notesSlide+xml"/>
  <Override PartName="/ppt/slides/slide16.xml" ContentType="application/vnd.openxmlformats-officedocument.presentationml.slide+xml"/>
  <Override PartName="/ppt/slides/slide35.xml" ContentType="application/vnd.openxmlformats-officedocument.presentationml.slide+xml"/>
  <Override PartName="/ppt/slides/slide1.xml" ContentType="application/vnd.openxmlformats-officedocument.presentationml.slide+xml"/>
  <Override PartName="/ppt/notesSlides/notesSlide32.xml" ContentType="application/vnd.openxmlformats-officedocument.presentationml.notesSlide+xml"/>
  <Override PartName="/ppt/slides/slide21.xml" ContentType="application/vnd.openxmlformats-officedocument.presentationml.slide+xml"/>
  <Override PartName="/ppt/slideLayouts/slideLayout22.xml" ContentType="application/vnd.openxmlformats-officedocument.presentationml.slideLayout+xml"/>
  <Override PartName="/ppt/slideLayouts/slideLayout41.xml" ContentType="application/vnd.openxmlformats-officedocument.presentationml.slideLayout+xml"/>
  <Override PartName="/ppt/slideLayouts/slideLayout38.xml" ContentType="application/vnd.openxmlformats-officedocument.presentationml.slideLayout+xml"/>
  <Override PartName="/ppt/slideLayouts/slideLayout19.xml" ContentType="application/vnd.openxmlformats-officedocument.presentationml.slideLayout+xml"/>
  <Override PartName="/ppt/notesSlides/notesSlide15.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theme/theme3.xml" ContentType="application/vnd.openxmlformats-officedocument.theme+xml"/>
  <Override PartName="/ppt/slideLayouts/slideLayout26.xml" ContentType="application/vnd.openxmlformats-officedocument.presentationml.slideLayout+xml"/>
  <Override PartName="/ppt/slideLayouts/slideLayout45.xml" ContentType="application/vnd.openxmlformats-officedocument.presentationml.slideLayout+xml"/>
  <Override PartName="/ppt/slideLayouts/slideLayout12.xml" ContentType="application/vnd.openxmlformats-officedocument.presentationml.slideLayout+xml"/>
  <Override PartName="/ppt/slideLayouts/slideLayout31.xml" ContentType="application/vnd.openxmlformats-officedocument.presentationml.slideLayout+xml"/>
  <Override PartName="/ppt/slideLayouts/slideLayout50.xml" ContentType="application/vnd.openxmlformats-officedocument.presentationml.slideLayout+xml"/>
  <Override PartName="/ppt/notesSlides/notesSlide19.xml" ContentType="application/vnd.openxmlformats-officedocument.presentationml.notesSlid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Layouts/slideLayout7.xml" ContentType="application/vnd.openxmlformats-officedocument.presentationml.slideLayout+xml"/>
  <Override PartName="/ppt/notesSlides/notesSlide10.xml" ContentType="application/vnd.openxmlformats-officedocument.presentationml.notesSlide+xml"/>
  <Override PartName="/ppt/slideLayouts/slideLayout49.xml" ContentType="application/vnd.openxmlformats-officedocument.presentationml.slideLayout+xml"/>
  <Override PartName="/ppt/slides/slide32.xml" ContentType="application/vnd.openxmlformats-officedocument.presentationml.slide+xml"/>
  <Override PartName="/ppt/slides/slide29.xml" ContentType="application/vnd.openxmlformats-officedocument.presentationml.slide+xml"/>
  <Override PartName="/ppt/viewProps.xml" ContentType="application/vnd.openxmlformats-officedocument.presentationml.viewProps+xml"/>
  <Override PartName="/docProps/app.xml" ContentType="application/vnd.openxmlformats-officedocument.extended-properties+xml"/>
  <Override PartName="/ppt/slideLayouts/slideLayout16.xml" ContentType="application/vnd.openxmlformats-officedocument.presentationml.slideLayout+xml"/>
  <Override PartName="/ppt/slideLayouts/slideLayout35.xml" ContentType="application/vnd.openxmlformats-officedocument.presentationml.slideLayout+xml"/>
  <Override PartName="/ppt/slideLayouts/slideLayout54.xml" ContentType="application/vnd.openxmlformats-officedocument.presentationml.slideLayout+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presentation.xml" ContentType="application/vnd.openxmlformats-officedocument.presentationml.presentation.main+xml"/>
  <Override PartName="/ppt/slides/slide2.xml" ContentType="application/vnd.openxmlformats-officedocument.presentationml.slide+xml"/>
  <Override PartName="/ppt/notesSlides/notesSlide33.xml" ContentType="application/vnd.openxmlformats-officedocument.presentationml.notesSlide+xml"/>
  <Override PartName="/ppt/slides/slide22.xml" ContentType="application/vnd.openxmlformats-officedocument.presentationml.slide+xml"/>
  <Override PartName="/ppt/slideLayouts/slideLayout23.xml" ContentType="application/vnd.openxmlformats-officedocument.presentationml.slideLayout+xml"/>
  <Override PartName="/ppt/slideLayouts/slideLayout42.xml" ContentType="application/vnd.openxmlformats-officedocument.presentationml.slideLayout+xml"/>
  <Override PartName="/ppt/slideLayouts/slideLayout39.xml" ContentType="application/vnd.openxmlformats-officedocument.presentationml.slideLayout+xml"/>
  <Override PartName="/ppt/notesSlides/notesSlide16.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slides/slide6.xml" ContentType="application/vnd.openxmlformats-officedocument.presentationml.slide+xml"/>
  <Override PartName="/ppt/slideMasters/slideMaster2.xml" ContentType="application/vnd.openxmlformats-officedocument.presentationml.slideMaster+xml"/>
  <Override PartName="/ppt/slideLayouts/slideLayout4.xml" ContentType="application/vnd.openxmlformats-officedocument.presentationml.slideLayout+xml"/>
  <Override PartName="/ppt/slides/slide26.xml" ContentType="application/vnd.openxmlformats-officedocument.presentationml.slide+xml"/>
  <Override PartName="/ppt/theme/theme4.xml" ContentType="application/vnd.openxmlformats-officedocument.theme+xml"/>
  <Override PartName="/ppt/slides/slide10.xml" ContentType="application/vnd.openxmlformats-officedocument.presentationml.slide+xml"/>
  <Override PartName="/ppt/slideLayouts/slideLayout46.xml" ContentType="application/vnd.openxmlformats-officedocument.presentationml.slideLayout+xml"/>
  <Override PartName="/ppt/slideLayouts/slideLayout27.xml" ContentType="application/vnd.openxmlformats-officedocument.presentationml.slideLayout+xml"/>
  <Override PartName="/ppt/slideLayouts/slideLayout13.xml" ContentType="application/vnd.openxmlformats-officedocument.presentationml.slideLayout+xml"/>
  <Override PartName="/ppt/slideLayouts/slideLayout32.xml" ContentType="application/vnd.openxmlformats-officedocument.presentationml.slideLayout+xml"/>
  <Override PartName="/ppt/slideLayouts/slideLayout51.xml" ContentType="application/vnd.openxmlformats-officedocument.presentationml.slideLayout+xml"/>
  <Default Extension="png" ContentType="image/png"/>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embedTrueTypeFonts="1" autoCompressPictures="0">
  <p:sldMasterIdLst>
    <p:sldMasterId id="2147483676" r:id="rId1"/>
    <p:sldMasterId id="2147483678" r:id="rId2"/>
  </p:sldMasterIdLst>
  <p:notesMasterIdLst>
    <p:notesMasterId r:id="rId39"/>
  </p:notesMasterIdLst>
  <p:handoutMasterIdLst>
    <p:handoutMasterId r:id="rId40"/>
  </p:handoutMasterIdLst>
  <p:sldIdLst>
    <p:sldId id="290" r:id="rId3"/>
    <p:sldId id="288" r:id="rId4"/>
    <p:sldId id="259" r:id="rId5"/>
    <p:sldId id="258" r:id="rId6"/>
    <p:sldId id="309" r:id="rId7"/>
    <p:sldId id="289" r:id="rId8"/>
    <p:sldId id="262" r:id="rId9"/>
    <p:sldId id="263" r:id="rId10"/>
    <p:sldId id="319" r:id="rId11"/>
    <p:sldId id="264" r:id="rId12"/>
    <p:sldId id="266" r:id="rId13"/>
    <p:sldId id="285" r:id="rId14"/>
    <p:sldId id="320" r:id="rId15"/>
    <p:sldId id="274" r:id="rId16"/>
    <p:sldId id="282" r:id="rId17"/>
    <p:sldId id="283" r:id="rId18"/>
    <p:sldId id="276" r:id="rId19"/>
    <p:sldId id="292" r:id="rId20"/>
    <p:sldId id="267" r:id="rId21"/>
    <p:sldId id="326" r:id="rId22"/>
    <p:sldId id="269" r:id="rId23"/>
    <p:sldId id="275" r:id="rId24"/>
    <p:sldId id="270" r:id="rId25"/>
    <p:sldId id="327" r:id="rId26"/>
    <p:sldId id="271" r:id="rId27"/>
    <p:sldId id="330" r:id="rId28"/>
    <p:sldId id="329" r:id="rId29"/>
    <p:sldId id="303" r:id="rId30"/>
    <p:sldId id="300" r:id="rId31"/>
    <p:sldId id="318" r:id="rId32"/>
    <p:sldId id="328" r:id="rId33"/>
    <p:sldId id="324" r:id="rId34"/>
    <p:sldId id="325" r:id="rId35"/>
    <p:sldId id="321" r:id="rId36"/>
    <p:sldId id="322" r:id="rId37"/>
    <p:sldId id="323" r:id="rId38"/>
  </p:sldIdLst>
  <p:sldSz cx="9144000" cy="5143500" type="screen16x9"/>
  <p:notesSz cx="7010400" cy="9296400"/>
  <p:embeddedFontLst>
    <p:embeddedFont>
      <p:font typeface="GT Pressura Mono"/>
      <p:regular r:id="rId41"/>
    </p:embeddedFont>
    <p:embeddedFont>
      <p:font typeface="Calibri"/>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a="http://schemas.openxmlformats.org/drawingml/2006/main" xmlns:r="http://schemas.openxmlformats.org/officeDocument/2006/relationships" xmlns:p="http://schemas.openxmlformats.org/presentationml/2006/main" xmlns="" xmlns:p15="http://schemas.microsoft.com/office/powerpoint/2012/main" xmlns:mv="urn:schemas-microsoft-com:mac:vml" xmlns:mc="http://schemas.openxmlformats.org/markup-compatibility/2006">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extLst>
    <p:ext uri="{E76CE94A-603C-4142-B9EB-6D1370010A27}">
      <p14:discardImageEditData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0"/>
    </p:ext>
    <p:ext uri="{D31A062A-798A-4329-ABDD-BBA856620510}">
      <p14:defaultImageDpi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220"/>
    </p:ext>
    <p:ext uri="{FD5EFAAD-0ECE-453E-9831-46B23BE46B34}">
      <p15:chartTrackingRefBased xmlns:a="http://schemas.openxmlformats.org/drawingml/2006/main" xmlns:r="http://schemas.openxmlformats.org/officeDocument/2006/relationships" xmlns:p="http://schemas.openxmlformats.org/presentationml/2006/main" xmlns="" xmlns:p15="http://schemas.microsoft.com/office/powerpoint/2012/main" xmlns:mv="urn:schemas-microsoft-com:mac:vml" xmlns:mc="http://schemas.openxmlformats.org/markup-compatibility/2006"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9" autoAdjust="0"/>
    <p:restoredTop sz="62177" autoAdjust="0"/>
  </p:normalViewPr>
  <p:slideViewPr>
    <p:cSldViewPr snapToGrid="0" snapToObjects="1">
      <p:cViewPr>
        <p:scale>
          <a:sx n="80" d="100"/>
          <a:sy n="80" d="100"/>
        </p:scale>
        <p:origin x="-3272" y="-528"/>
      </p:cViewPr>
      <p:guideLst>
        <p:guide orient="horz" pos="1620"/>
        <p:guide pos="2880"/>
      </p:guideLst>
    </p:cSldViewPr>
  </p:slideViewPr>
  <p:outlineViewPr>
    <p:cViewPr>
      <p:scale>
        <a:sx n="33" d="100"/>
        <a:sy n="33" d="100"/>
      </p:scale>
      <p:origin x="0" y="11848"/>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font" Target="fonts/font1.fntdata"/><Relationship Id="rId42" Type="http://schemas.openxmlformats.org/officeDocument/2006/relationships/font" Target="fonts/font2.fntdata"/><Relationship Id="rId43" Type="http://schemas.openxmlformats.org/officeDocument/2006/relationships/font" Target="fonts/font3.fntdata"/><Relationship Id="rId44" Type="http://schemas.openxmlformats.org/officeDocument/2006/relationships/font" Target="fonts/font4.fntdata"/><Relationship Id="rId45" Type="http://schemas.openxmlformats.org/officeDocument/2006/relationships/font" Target="fonts/font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4362487E-7025-4227-9455-13DDE1EE1428}" type="datetimeFigureOut">
              <a:rPr lang="en-US" smtClean="0"/>
              <a:pPr/>
              <a:t>7/20/17</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68F149D7-C95D-4144-AE2A-496E5041404F}" type="slidenum">
              <a:rPr lang="en-US" smtClean="0"/>
              <a:pPr/>
              <a:t>‹#›</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6604891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37839" cy="464820"/>
          </a:xfrm>
          <a:prstGeom prst="rect">
            <a:avLst/>
          </a:prstGeom>
          <a:noFill/>
          <a:ln>
            <a:noFill/>
          </a:ln>
        </p:spPr>
        <p:txBody>
          <a:bodyPr lIns="93162" tIns="93162" rIns="93162" bIns="93162"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65887" marR="0" lvl="1" indent="0" algn="l" rtl="0">
              <a:spcBef>
                <a:spcPts val="0"/>
              </a:spcBef>
              <a:buNone/>
              <a:defRPr sz="1800" b="0" i="0" u="none" strike="noStrike" cap="none">
                <a:solidFill>
                  <a:schemeClr val="dk1"/>
                </a:solidFill>
                <a:latin typeface="Calibri"/>
                <a:ea typeface="Calibri"/>
                <a:cs typeface="Calibri"/>
                <a:sym typeface="Calibri"/>
              </a:defRPr>
            </a:lvl2pPr>
            <a:lvl3pPr marL="931774" marR="0" lvl="2" indent="0" algn="l" rtl="0">
              <a:spcBef>
                <a:spcPts val="0"/>
              </a:spcBef>
              <a:buNone/>
              <a:defRPr sz="1800" b="0" i="0" u="none" strike="noStrike" cap="none">
                <a:solidFill>
                  <a:schemeClr val="dk1"/>
                </a:solidFill>
                <a:latin typeface="Calibri"/>
                <a:ea typeface="Calibri"/>
                <a:cs typeface="Calibri"/>
                <a:sym typeface="Calibri"/>
              </a:defRPr>
            </a:lvl3pPr>
            <a:lvl4pPr marL="1397660" marR="0" lvl="3" indent="0" algn="l" rtl="0">
              <a:spcBef>
                <a:spcPts val="0"/>
              </a:spcBef>
              <a:buNone/>
              <a:defRPr sz="1800" b="0" i="0" u="none" strike="noStrike" cap="none">
                <a:solidFill>
                  <a:schemeClr val="dk1"/>
                </a:solidFill>
                <a:latin typeface="Calibri"/>
                <a:ea typeface="Calibri"/>
                <a:cs typeface="Calibri"/>
                <a:sym typeface="Calibri"/>
              </a:defRPr>
            </a:lvl4pPr>
            <a:lvl5pPr marL="1863547" marR="0" lvl="4" indent="0" algn="l" rtl="0">
              <a:spcBef>
                <a:spcPts val="0"/>
              </a:spcBef>
              <a:buNone/>
              <a:defRPr sz="1800" b="0" i="0" u="none" strike="noStrike" cap="none">
                <a:solidFill>
                  <a:schemeClr val="dk1"/>
                </a:solidFill>
                <a:latin typeface="Calibri"/>
                <a:ea typeface="Calibri"/>
                <a:cs typeface="Calibri"/>
                <a:sym typeface="Calibri"/>
              </a:defRPr>
            </a:lvl5pPr>
            <a:lvl6pPr marL="2329434" marR="0" lvl="5" indent="0" algn="l" rtl="0">
              <a:spcBef>
                <a:spcPts val="0"/>
              </a:spcBef>
              <a:buNone/>
              <a:defRPr sz="1800" b="0" i="0" u="none" strike="noStrike" cap="none">
                <a:solidFill>
                  <a:schemeClr val="dk1"/>
                </a:solidFill>
                <a:latin typeface="Calibri"/>
                <a:ea typeface="Calibri"/>
                <a:cs typeface="Calibri"/>
                <a:sym typeface="Calibri"/>
              </a:defRPr>
            </a:lvl6pPr>
            <a:lvl7pPr marL="2795321" marR="0" lvl="6" indent="0" algn="l" rtl="0">
              <a:spcBef>
                <a:spcPts val="0"/>
              </a:spcBef>
              <a:buNone/>
              <a:defRPr sz="1800" b="0" i="0" u="none" strike="noStrike" cap="none">
                <a:solidFill>
                  <a:schemeClr val="dk1"/>
                </a:solidFill>
                <a:latin typeface="Calibri"/>
                <a:ea typeface="Calibri"/>
                <a:cs typeface="Calibri"/>
                <a:sym typeface="Calibri"/>
              </a:defRPr>
            </a:lvl7pPr>
            <a:lvl8pPr marL="3261208" marR="0" lvl="7" indent="0" algn="l" rtl="0">
              <a:spcBef>
                <a:spcPts val="0"/>
              </a:spcBef>
              <a:buNone/>
              <a:defRPr sz="1800" b="0" i="0" u="none" strike="noStrike" cap="none">
                <a:solidFill>
                  <a:schemeClr val="dk1"/>
                </a:solidFill>
                <a:latin typeface="Calibri"/>
                <a:ea typeface="Calibri"/>
                <a:cs typeface="Calibri"/>
                <a:sym typeface="Calibri"/>
              </a:defRPr>
            </a:lvl8pPr>
            <a:lvl9pPr marL="3727094"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70937" y="0"/>
            <a:ext cx="3037839" cy="464820"/>
          </a:xfrm>
          <a:prstGeom prst="rect">
            <a:avLst/>
          </a:prstGeom>
          <a:noFill/>
          <a:ln>
            <a:noFill/>
          </a:ln>
        </p:spPr>
        <p:txBody>
          <a:bodyPr lIns="93162" tIns="93162" rIns="93162" bIns="93162"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65887" marR="0" lvl="1" indent="0" algn="l" rtl="0">
              <a:spcBef>
                <a:spcPts val="0"/>
              </a:spcBef>
              <a:buNone/>
              <a:defRPr sz="1800" b="0" i="0" u="none" strike="noStrike" cap="none">
                <a:solidFill>
                  <a:schemeClr val="dk1"/>
                </a:solidFill>
                <a:latin typeface="Calibri"/>
                <a:ea typeface="Calibri"/>
                <a:cs typeface="Calibri"/>
                <a:sym typeface="Calibri"/>
              </a:defRPr>
            </a:lvl2pPr>
            <a:lvl3pPr marL="931774" marR="0" lvl="2" indent="0" algn="l" rtl="0">
              <a:spcBef>
                <a:spcPts val="0"/>
              </a:spcBef>
              <a:buNone/>
              <a:defRPr sz="1800" b="0" i="0" u="none" strike="noStrike" cap="none">
                <a:solidFill>
                  <a:schemeClr val="dk1"/>
                </a:solidFill>
                <a:latin typeface="Calibri"/>
                <a:ea typeface="Calibri"/>
                <a:cs typeface="Calibri"/>
                <a:sym typeface="Calibri"/>
              </a:defRPr>
            </a:lvl3pPr>
            <a:lvl4pPr marL="1397660" marR="0" lvl="3" indent="0" algn="l" rtl="0">
              <a:spcBef>
                <a:spcPts val="0"/>
              </a:spcBef>
              <a:buNone/>
              <a:defRPr sz="1800" b="0" i="0" u="none" strike="noStrike" cap="none">
                <a:solidFill>
                  <a:schemeClr val="dk1"/>
                </a:solidFill>
                <a:latin typeface="Calibri"/>
                <a:ea typeface="Calibri"/>
                <a:cs typeface="Calibri"/>
                <a:sym typeface="Calibri"/>
              </a:defRPr>
            </a:lvl4pPr>
            <a:lvl5pPr marL="1863547" marR="0" lvl="4" indent="0" algn="l" rtl="0">
              <a:spcBef>
                <a:spcPts val="0"/>
              </a:spcBef>
              <a:buNone/>
              <a:defRPr sz="1800" b="0" i="0" u="none" strike="noStrike" cap="none">
                <a:solidFill>
                  <a:schemeClr val="dk1"/>
                </a:solidFill>
                <a:latin typeface="Calibri"/>
                <a:ea typeface="Calibri"/>
                <a:cs typeface="Calibri"/>
                <a:sym typeface="Calibri"/>
              </a:defRPr>
            </a:lvl5pPr>
            <a:lvl6pPr marL="2329434" marR="0" lvl="5" indent="0" algn="l" rtl="0">
              <a:spcBef>
                <a:spcPts val="0"/>
              </a:spcBef>
              <a:buNone/>
              <a:defRPr sz="1800" b="0" i="0" u="none" strike="noStrike" cap="none">
                <a:solidFill>
                  <a:schemeClr val="dk1"/>
                </a:solidFill>
                <a:latin typeface="Calibri"/>
                <a:ea typeface="Calibri"/>
                <a:cs typeface="Calibri"/>
                <a:sym typeface="Calibri"/>
              </a:defRPr>
            </a:lvl6pPr>
            <a:lvl7pPr marL="2795321" marR="0" lvl="6" indent="0" algn="l" rtl="0">
              <a:spcBef>
                <a:spcPts val="0"/>
              </a:spcBef>
              <a:buNone/>
              <a:defRPr sz="1800" b="0" i="0" u="none" strike="noStrike" cap="none">
                <a:solidFill>
                  <a:schemeClr val="dk1"/>
                </a:solidFill>
                <a:latin typeface="Calibri"/>
                <a:ea typeface="Calibri"/>
                <a:cs typeface="Calibri"/>
                <a:sym typeface="Calibri"/>
              </a:defRPr>
            </a:lvl7pPr>
            <a:lvl8pPr marL="3261208" marR="0" lvl="7" indent="0" algn="l" rtl="0">
              <a:spcBef>
                <a:spcPts val="0"/>
              </a:spcBef>
              <a:buNone/>
              <a:defRPr sz="1800" b="0" i="0" u="none" strike="noStrike" cap="none">
                <a:solidFill>
                  <a:schemeClr val="dk1"/>
                </a:solidFill>
                <a:latin typeface="Calibri"/>
                <a:ea typeface="Calibri"/>
                <a:cs typeface="Calibri"/>
                <a:sym typeface="Calibri"/>
              </a:defRPr>
            </a:lvl8pPr>
            <a:lvl9pPr marL="3727094"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1" y="8829967"/>
            <a:ext cx="3037839" cy="464820"/>
          </a:xfrm>
          <a:prstGeom prst="rect">
            <a:avLst/>
          </a:prstGeom>
          <a:noFill/>
          <a:ln>
            <a:noFill/>
          </a:ln>
        </p:spPr>
        <p:txBody>
          <a:bodyPr lIns="93162" tIns="93162" rIns="93162" bIns="93162"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65887" marR="0" lvl="1" indent="0" algn="l" rtl="0">
              <a:spcBef>
                <a:spcPts val="0"/>
              </a:spcBef>
              <a:buNone/>
              <a:defRPr sz="1800" b="0" i="0" u="none" strike="noStrike" cap="none">
                <a:solidFill>
                  <a:schemeClr val="dk1"/>
                </a:solidFill>
                <a:latin typeface="Calibri"/>
                <a:ea typeface="Calibri"/>
                <a:cs typeface="Calibri"/>
                <a:sym typeface="Calibri"/>
              </a:defRPr>
            </a:lvl2pPr>
            <a:lvl3pPr marL="931774" marR="0" lvl="2" indent="0" algn="l" rtl="0">
              <a:spcBef>
                <a:spcPts val="0"/>
              </a:spcBef>
              <a:buNone/>
              <a:defRPr sz="1800" b="0" i="0" u="none" strike="noStrike" cap="none">
                <a:solidFill>
                  <a:schemeClr val="dk1"/>
                </a:solidFill>
                <a:latin typeface="Calibri"/>
                <a:ea typeface="Calibri"/>
                <a:cs typeface="Calibri"/>
                <a:sym typeface="Calibri"/>
              </a:defRPr>
            </a:lvl3pPr>
            <a:lvl4pPr marL="1397660" marR="0" lvl="3" indent="0" algn="l" rtl="0">
              <a:spcBef>
                <a:spcPts val="0"/>
              </a:spcBef>
              <a:buNone/>
              <a:defRPr sz="1800" b="0" i="0" u="none" strike="noStrike" cap="none">
                <a:solidFill>
                  <a:schemeClr val="dk1"/>
                </a:solidFill>
                <a:latin typeface="Calibri"/>
                <a:ea typeface="Calibri"/>
                <a:cs typeface="Calibri"/>
                <a:sym typeface="Calibri"/>
              </a:defRPr>
            </a:lvl4pPr>
            <a:lvl5pPr marL="1863547" marR="0" lvl="4" indent="0" algn="l" rtl="0">
              <a:spcBef>
                <a:spcPts val="0"/>
              </a:spcBef>
              <a:buNone/>
              <a:defRPr sz="1800" b="0" i="0" u="none" strike="noStrike" cap="none">
                <a:solidFill>
                  <a:schemeClr val="dk1"/>
                </a:solidFill>
                <a:latin typeface="Calibri"/>
                <a:ea typeface="Calibri"/>
                <a:cs typeface="Calibri"/>
                <a:sym typeface="Calibri"/>
              </a:defRPr>
            </a:lvl5pPr>
            <a:lvl6pPr marL="2329434" marR="0" lvl="5" indent="0" algn="l" rtl="0">
              <a:spcBef>
                <a:spcPts val="0"/>
              </a:spcBef>
              <a:buNone/>
              <a:defRPr sz="1800" b="0" i="0" u="none" strike="noStrike" cap="none">
                <a:solidFill>
                  <a:schemeClr val="dk1"/>
                </a:solidFill>
                <a:latin typeface="Calibri"/>
                <a:ea typeface="Calibri"/>
                <a:cs typeface="Calibri"/>
                <a:sym typeface="Calibri"/>
              </a:defRPr>
            </a:lvl6pPr>
            <a:lvl7pPr marL="2795321" marR="0" lvl="6" indent="0" algn="l" rtl="0">
              <a:spcBef>
                <a:spcPts val="0"/>
              </a:spcBef>
              <a:buNone/>
              <a:defRPr sz="1800" b="0" i="0" u="none" strike="noStrike" cap="none">
                <a:solidFill>
                  <a:schemeClr val="dk1"/>
                </a:solidFill>
                <a:latin typeface="Calibri"/>
                <a:ea typeface="Calibri"/>
                <a:cs typeface="Calibri"/>
                <a:sym typeface="Calibri"/>
              </a:defRPr>
            </a:lvl7pPr>
            <a:lvl8pPr marL="3261208" marR="0" lvl="7" indent="0" algn="l" rtl="0">
              <a:spcBef>
                <a:spcPts val="0"/>
              </a:spcBef>
              <a:buNone/>
              <a:defRPr sz="1800" b="0" i="0" u="none" strike="noStrike" cap="none">
                <a:solidFill>
                  <a:schemeClr val="dk1"/>
                </a:solidFill>
                <a:latin typeface="Calibri"/>
                <a:ea typeface="Calibri"/>
                <a:cs typeface="Calibri"/>
                <a:sym typeface="Calibri"/>
              </a:defRPr>
            </a:lvl8pPr>
            <a:lvl9pPr marL="3727094"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smtClean="0">
                <a:solidFill>
                  <a:schemeClr val="dk1"/>
                </a:solidFill>
                <a:latin typeface="Calibri"/>
                <a:ea typeface="Calibri"/>
                <a:cs typeface="Calibri"/>
                <a:sym typeface="Calibri"/>
              </a:rPr>
              <a:pPr algn="r">
                <a:buSzPct val="25000"/>
              </a:pPr>
              <a:t>‹#›</a:t>
            </a:fld>
            <a:endParaRPr lang="en" sz="1200">
              <a:solidFill>
                <a:schemeClr val="dk1"/>
              </a:solidFill>
              <a:latin typeface="Calibri"/>
              <a:ea typeface="Calibri"/>
              <a:cs typeface="Calibri"/>
              <a:sym typeface="Calibri"/>
            </a:endParaRPr>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2097578181"/>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noAutofit/>
          </a:bodyPr>
          <a:lstStyle/>
          <a:p>
            <a:pPr>
              <a:buClr>
                <a:schemeClr val="dk1"/>
              </a:buClr>
              <a:buSzPct val="25000"/>
            </a:pPr>
            <a:r>
              <a:rPr lang="en-US" sz="1200" b="0" i="0" u="none" strike="noStrike" kern="1200" cap="none" dirty="0" smtClean="0">
                <a:solidFill>
                  <a:schemeClr val="dk1"/>
                </a:solidFill>
                <a:latin typeface="Calibri"/>
                <a:ea typeface="Calibri"/>
                <a:cs typeface="Calibri"/>
                <a:sym typeface="Calibri"/>
              </a:rPr>
              <a:t>This project was supported by a grant from </a:t>
            </a:r>
            <a:r>
              <a:rPr lang="en-US" sz="1200" b="0" i="0" u="none" strike="noStrike" kern="1200" cap="none" dirty="0" err="1" smtClean="0">
                <a:solidFill>
                  <a:schemeClr val="dk1"/>
                </a:solidFill>
                <a:latin typeface="Calibri"/>
                <a:ea typeface="Calibri"/>
                <a:cs typeface="Calibri"/>
                <a:sym typeface="Calibri"/>
              </a:rPr>
              <a:t>CIRA's</a:t>
            </a:r>
            <a:r>
              <a:rPr lang="en-US" sz="1200" b="0" i="0" u="none" strike="noStrike" kern="1200" cap="none" dirty="0" smtClean="0">
                <a:solidFill>
                  <a:schemeClr val="dk1"/>
                </a:solidFill>
                <a:latin typeface="Calibri"/>
                <a:ea typeface="Calibri"/>
                <a:cs typeface="Calibri"/>
                <a:sym typeface="Calibri"/>
              </a:rPr>
              <a:t> Community Investment Program.</a:t>
            </a:r>
            <a:endParaRPr dirty="0"/>
          </a:p>
        </p:txBody>
      </p:sp>
      <p:sp>
        <p:nvSpPr>
          <p:cNvPr id="161" name="Shape 161"/>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Clr>
                <a:srgbClr val="000000"/>
              </a:buClr>
              <a:buSzPct val="25000"/>
            </a:pPr>
            <a:fld id="{00000000-1234-1234-1234-123412341234}" type="slidenum">
              <a:rPr lang="en" sz="1200">
                <a:solidFill>
                  <a:schemeClr val="dk1"/>
                </a:solidFill>
                <a:latin typeface="Calibri"/>
                <a:ea typeface="Calibri"/>
                <a:cs typeface="Calibri"/>
                <a:sym typeface="Calibri"/>
              </a:rPr>
              <a:pPr algn="r">
                <a:buClr>
                  <a:srgbClr val="000000"/>
                </a:buClr>
                <a:buSzPct val="25000"/>
              </a:pPr>
              <a:t>1</a:t>
            </a:fld>
            <a:endParaRPr lang="en" sz="1200">
              <a:solidFill>
                <a:schemeClr val="dk1"/>
              </a:solidFill>
              <a:latin typeface="Calibri"/>
              <a:ea typeface="Calibri"/>
              <a:cs typeface="Calibri"/>
              <a:sym typeface="Calibri"/>
            </a:endParaRPr>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3326207817"/>
      </p:ext>
    </p:extLst>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pPr marL="220104" indent="-219370"/>
            <a:r>
              <a:rPr lang="en-US" b="0" i="0" u="sng" spc="-1" dirty="0">
                <a:solidFill>
                  <a:srgbClr val="000000"/>
                </a:solidFill>
                <a:uFill>
                  <a:solidFill>
                    <a:srgbClr val="FFFFFF"/>
                  </a:solidFill>
                </a:uFill>
                <a:latin typeface="Calibri"/>
                <a:cs typeface="Calibri"/>
              </a:rPr>
              <a:t>Classic example of pattern </a:t>
            </a:r>
            <a:r>
              <a:rPr lang="en-US" b="0" i="0" u="sng" spc="-1" dirty="0" smtClean="0">
                <a:solidFill>
                  <a:srgbClr val="000000"/>
                </a:solidFill>
                <a:uFill>
                  <a:solidFill>
                    <a:srgbClr val="FFFFFF"/>
                  </a:solidFill>
                </a:uFill>
                <a:latin typeface="Calibri"/>
                <a:cs typeface="Calibri"/>
              </a:rPr>
              <a:t>recognition: </a:t>
            </a:r>
          </a:p>
          <a:p>
            <a:pPr marL="220104" indent="-219370"/>
            <a:r>
              <a:rPr lang="en-US" b="0" i="0" spc="-1" dirty="0" smtClean="0">
                <a:solidFill>
                  <a:srgbClr val="000000"/>
                </a:solidFill>
                <a:uFill>
                  <a:solidFill>
                    <a:srgbClr val="FFFFFF"/>
                  </a:solidFill>
                </a:uFill>
                <a:latin typeface="Calibri"/>
                <a:cs typeface="Calibri"/>
              </a:rPr>
              <a:t>Vase</a:t>
            </a:r>
            <a:r>
              <a:rPr lang="en-US" b="0" i="0" spc="-1" dirty="0">
                <a:solidFill>
                  <a:srgbClr val="000000"/>
                </a:solidFill>
                <a:uFill>
                  <a:solidFill>
                    <a:srgbClr val="FFFFFF"/>
                  </a:solidFill>
                </a:uFill>
                <a:latin typeface="Calibri"/>
                <a:cs typeface="Calibri"/>
              </a:rPr>
              <a:t>/candlestick (cultural context) </a:t>
            </a:r>
            <a:r>
              <a:rPr lang="en-US" b="0" i="0" spc="-1" dirty="0" err="1">
                <a:solidFill>
                  <a:srgbClr val="000000"/>
                </a:solidFill>
                <a:uFill>
                  <a:solidFill>
                    <a:srgbClr val="FFFFFF"/>
                  </a:solidFill>
                </a:uFill>
                <a:latin typeface="Calibri"/>
                <a:cs typeface="Calibri"/>
              </a:rPr>
              <a:t>vs</a:t>
            </a:r>
            <a:r>
              <a:rPr lang="en-US" b="0" i="0" spc="-1" dirty="0">
                <a:solidFill>
                  <a:srgbClr val="000000"/>
                </a:solidFill>
                <a:uFill>
                  <a:solidFill>
                    <a:srgbClr val="FFFFFF"/>
                  </a:solidFill>
                </a:uFill>
                <a:latin typeface="Calibri"/>
                <a:cs typeface="Calibri"/>
              </a:rPr>
              <a:t>, two faces.</a:t>
            </a:r>
          </a:p>
          <a:p>
            <a:pPr marL="220104" indent="-219370"/>
            <a:r>
              <a:rPr lang="en-US" b="0" i="0" spc="-1" dirty="0">
                <a:solidFill>
                  <a:srgbClr val="000000"/>
                </a:solidFill>
                <a:uFill>
                  <a:solidFill>
                    <a:srgbClr val="FFFFFF"/>
                  </a:solidFill>
                </a:uFill>
                <a:latin typeface="Calibri"/>
                <a:cs typeface="Calibri"/>
              </a:rPr>
              <a:t>The first time you saw this, chances are you didn’t see both: someone had to point the alternative out to you</a:t>
            </a:r>
            <a:r>
              <a:rPr lang="en-US" b="0" i="0" spc="-1" dirty="0" smtClean="0">
                <a:solidFill>
                  <a:srgbClr val="000000"/>
                </a:solidFill>
                <a:uFill>
                  <a:solidFill>
                    <a:srgbClr val="FFFFFF"/>
                  </a:solidFill>
                </a:uFill>
                <a:latin typeface="Calibri"/>
                <a:cs typeface="Calibri"/>
              </a:rPr>
              <a:t>.</a:t>
            </a:r>
          </a:p>
          <a:p>
            <a:pPr marL="220104" indent="-219370"/>
            <a:endParaRPr lang="en-US" b="0" i="0" spc="-1" dirty="0" smtClean="0">
              <a:solidFill>
                <a:srgbClr val="000000"/>
              </a:solidFill>
              <a:uFill>
                <a:solidFill>
                  <a:srgbClr val="FFFFFF"/>
                </a:solidFill>
              </a:uFill>
              <a:latin typeface="Calibri"/>
              <a:cs typeface="Calibri"/>
            </a:endParaRPr>
          </a:p>
          <a:p>
            <a:pPr marL="220104" indent="-219370"/>
            <a:r>
              <a:rPr lang="en-US" b="0" i="0" spc="-1" dirty="0" smtClean="0">
                <a:solidFill>
                  <a:srgbClr val="000000"/>
                </a:solidFill>
                <a:uFill>
                  <a:solidFill>
                    <a:srgbClr val="FFFFFF"/>
                  </a:solidFill>
                </a:uFill>
                <a:latin typeface="Calibri"/>
                <a:cs typeface="Calibri"/>
              </a:rPr>
              <a:t>Q. What are other examples of pattern recognition?</a:t>
            </a:r>
          </a:p>
          <a:p>
            <a:pPr marL="220104" indent="-219370"/>
            <a:r>
              <a:rPr lang="en-US" b="0" i="0" spc="-1" baseline="0" dirty="0" smtClean="0">
                <a:solidFill>
                  <a:srgbClr val="000000"/>
                </a:solidFill>
                <a:uFill>
                  <a:solidFill>
                    <a:srgbClr val="FFFFFF"/>
                  </a:solidFill>
                </a:uFill>
                <a:latin typeface="Calibri"/>
                <a:cs typeface="Calibri"/>
              </a:rPr>
              <a:t>A. Possibilities include…</a:t>
            </a:r>
            <a:endParaRPr lang="en-US" b="0" i="0" spc="-1" dirty="0" smtClean="0">
              <a:solidFill>
                <a:srgbClr val="000000"/>
              </a:solidFill>
              <a:uFill>
                <a:solidFill>
                  <a:srgbClr val="FFFFFF"/>
                </a:solidFill>
              </a:uFill>
              <a:latin typeface="Calibri"/>
              <a:cs typeface="Calibri"/>
            </a:endParaRPr>
          </a:p>
          <a:p>
            <a:pPr marL="220104" indent="-219370">
              <a:buFontTx/>
              <a:buChar char="-"/>
            </a:pPr>
            <a:r>
              <a:rPr lang="en-US" b="0" i="0" spc="-1" dirty="0" smtClean="0">
                <a:solidFill>
                  <a:srgbClr val="000000"/>
                </a:solidFill>
                <a:uFill>
                  <a:solidFill>
                    <a:srgbClr val="FFFFFF"/>
                  </a:solidFill>
                </a:uFill>
                <a:latin typeface="Calibri"/>
                <a:cs typeface="Calibri"/>
              </a:rPr>
              <a:t>Facial Expressions!</a:t>
            </a:r>
          </a:p>
          <a:p>
            <a:pPr marL="220104" indent="-219370">
              <a:buFontTx/>
              <a:buChar char="-"/>
            </a:pPr>
            <a:r>
              <a:rPr lang="en-US" b="0" i="0" spc="-1" dirty="0" smtClean="0">
                <a:solidFill>
                  <a:srgbClr val="000000"/>
                </a:solidFill>
                <a:uFill>
                  <a:solidFill>
                    <a:srgbClr val="FFFFFF"/>
                  </a:solidFill>
                </a:uFill>
                <a:latin typeface="Calibri"/>
                <a:cs typeface="Calibri"/>
              </a:rPr>
              <a:t>Poetry: rhymes</a:t>
            </a:r>
          </a:p>
          <a:p>
            <a:pPr marL="220104" indent="-219370">
              <a:buFontTx/>
              <a:buChar char="-"/>
            </a:pPr>
            <a:r>
              <a:rPr lang="en-US" b="0" i="0" spc="-1" dirty="0" smtClean="0">
                <a:solidFill>
                  <a:srgbClr val="000000"/>
                </a:solidFill>
                <a:uFill>
                  <a:solidFill>
                    <a:srgbClr val="FFFFFF"/>
                  </a:solidFill>
                </a:uFill>
                <a:latin typeface="Calibri"/>
                <a:cs typeface="Calibri"/>
              </a:rPr>
              <a:t>Music: melodies, harmonies, chorus</a:t>
            </a:r>
          </a:p>
          <a:p>
            <a:pPr marL="220104" indent="-219370">
              <a:buFontTx/>
              <a:buChar char="-"/>
            </a:pPr>
            <a:r>
              <a:rPr lang="en-US" b="0" i="0" spc="-1" dirty="0" smtClean="0">
                <a:solidFill>
                  <a:srgbClr val="000000"/>
                </a:solidFill>
                <a:uFill>
                  <a:solidFill>
                    <a:srgbClr val="FFFFFF"/>
                  </a:solidFill>
                </a:uFill>
                <a:latin typeface="Calibri"/>
                <a:cs typeface="Calibri"/>
              </a:rPr>
              <a:t>Chess: how the pieces move</a:t>
            </a:r>
          </a:p>
          <a:p>
            <a:pPr marL="220104" indent="-219370"/>
            <a:endParaRPr b="0" i="0" dirty="0">
              <a:latin typeface="Calibri"/>
              <a:cs typeface="Calibri"/>
            </a:endParaRPr>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10</a:t>
            </a:fld>
            <a:endParaRPr lang="en"/>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796496435"/>
      </p:ext>
    </p:extLst>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1" name="Shape 281"/>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marL="0" marR="0" lvl="0" indent="0" algn="l" rtl="0">
              <a:spcBef>
                <a:spcPts val="480"/>
              </a:spcBef>
              <a:buClr>
                <a:schemeClr val="lt1"/>
              </a:buClr>
              <a:buSzPct val="25000"/>
              <a:buFont typeface="Arial"/>
              <a:buNone/>
            </a:pPr>
            <a:r>
              <a:rPr lang="en-US" b="0" i="0" dirty="0" smtClean="0">
                <a:latin typeface="Calibri"/>
                <a:cs typeface="Calibri"/>
              </a:rPr>
              <a:t>“Abstract” comes from the </a:t>
            </a:r>
            <a:r>
              <a:rPr lang="en-US" b="0" i="0" dirty="0" err="1" smtClean="0">
                <a:latin typeface="Calibri"/>
                <a:cs typeface="Calibri"/>
              </a:rPr>
              <a:t>latin</a:t>
            </a:r>
            <a:r>
              <a:rPr lang="en-US" b="0" i="0" dirty="0" smtClean="0">
                <a:latin typeface="Calibri"/>
                <a:cs typeface="Calibri"/>
              </a:rPr>
              <a:t> “abs-” =</a:t>
            </a:r>
            <a:r>
              <a:rPr lang="en-US" b="0" i="0" baseline="0" dirty="0" smtClean="0">
                <a:latin typeface="Calibri"/>
                <a:cs typeface="Calibri"/>
              </a:rPr>
              <a:t> away from and “trahere” = draw.</a:t>
            </a:r>
            <a:br>
              <a:rPr lang="en-US" b="0" i="0" baseline="0" dirty="0" smtClean="0">
                <a:latin typeface="Calibri"/>
                <a:cs typeface="Calibri"/>
              </a:rPr>
            </a:br>
            <a:r>
              <a:rPr lang="en-US" b="0" i="0" baseline="0" dirty="0" smtClean="0">
                <a:latin typeface="Calibri"/>
                <a:cs typeface="Calibri"/>
              </a:rPr>
              <a:t>Abstraction is taking away/removing in order to reduce something to a set of essential characteristics (established by convention).</a:t>
            </a:r>
            <a:br>
              <a:rPr lang="en-US" b="0" i="0" baseline="0" dirty="0" smtClean="0">
                <a:latin typeface="Calibri"/>
                <a:cs typeface="Calibri"/>
              </a:rPr>
            </a:br>
            <a:r>
              <a:rPr lang="en-US" b="0" i="0" baseline="0" dirty="0" smtClean="0">
                <a:latin typeface="Calibri"/>
                <a:cs typeface="Calibri"/>
              </a:rPr>
              <a:t>Focus on the essentials then add to details in order to make it essential/important information more accessible/understandable: colours, shapes, textures, numbers…</a:t>
            </a:r>
            <a:endParaRPr lang="en-US" b="0" i="0" dirty="0" smtClean="0">
              <a:latin typeface="Calibri"/>
              <a:cs typeface="Calibri"/>
            </a:endParaRPr>
          </a:p>
          <a:p>
            <a:pPr marL="0" marR="0" lvl="0" indent="0" algn="l" rtl="0">
              <a:spcBef>
                <a:spcPts val="480"/>
              </a:spcBef>
              <a:buClr>
                <a:schemeClr val="lt1"/>
              </a:buClr>
              <a:buSzPct val="25000"/>
              <a:buFont typeface="Arial"/>
              <a:buNone/>
            </a:pPr>
            <a:endParaRPr lang="en-US" b="0" i="0" dirty="0" smtClean="0">
              <a:latin typeface="Calibri"/>
              <a:cs typeface="Calibri"/>
            </a:endParaRPr>
          </a:p>
          <a:p>
            <a:pPr marL="0" marR="0" lvl="0" indent="0" algn="l" rtl="0">
              <a:spcBef>
                <a:spcPts val="480"/>
              </a:spcBef>
              <a:buClr>
                <a:schemeClr val="lt1"/>
              </a:buClr>
              <a:buSzPct val="25000"/>
              <a:buFont typeface="Arial"/>
              <a:buNone/>
            </a:pPr>
            <a:r>
              <a:rPr lang="en-US" b="0" i="0" dirty="0" smtClean="0">
                <a:solidFill>
                  <a:srgbClr val="FFFFFF"/>
                </a:solidFill>
                <a:latin typeface="Calibri"/>
                <a:cs typeface="Calibri"/>
              </a:rPr>
              <a:t>What do these images have in common? </a:t>
            </a:r>
          </a:p>
          <a:p>
            <a:r>
              <a:rPr lang="en-CA" b="0" i="0" dirty="0" smtClean="0">
                <a:solidFill>
                  <a:srgbClr val="000000"/>
                </a:solidFill>
                <a:latin typeface="Calibri"/>
                <a:ea typeface="Arial"/>
                <a:cs typeface="Calibri"/>
                <a:sym typeface="Arial"/>
              </a:rPr>
              <a:t>They</a:t>
            </a:r>
            <a:r>
              <a:rPr lang="en-CA" b="0" i="0" baseline="0" dirty="0" smtClean="0">
                <a:solidFill>
                  <a:srgbClr val="000000"/>
                </a:solidFill>
                <a:latin typeface="Calibri"/>
                <a:ea typeface="Arial"/>
                <a:cs typeface="Calibri"/>
                <a:sym typeface="Arial"/>
              </a:rPr>
              <a:t> are all non-realistic representations of things. There are established conventions so that we can communicate and recognize the representation as being the same thing.</a:t>
            </a:r>
            <a:r>
              <a:rPr lang="en-CA" b="0" i="0" dirty="0" smtClean="0">
                <a:solidFill>
                  <a:srgbClr val="000000"/>
                </a:solidFill>
                <a:latin typeface="Calibri"/>
                <a:ea typeface="Arial"/>
                <a:cs typeface="Calibri"/>
                <a:sym typeface="Arial"/>
              </a:rPr>
              <a:t/>
            </a:r>
            <a:br>
              <a:rPr lang="en-CA" b="0" i="0" dirty="0" smtClean="0">
                <a:solidFill>
                  <a:srgbClr val="000000"/>
                </a:solidFill>
                <a:latin typeface="Calibri"/>
                <a:ea typeface="Arial"/>
                <a:cs typeface="Calibri"/>
                <a:sym typeface="Arial"/>
              </a:rPr>
            </a:br>
            <a:r>
              <a:rPr lang="en-CA" b="0" i="0" dirty="0" smtClean="0">
                <a:solidFill>
                  <a:srgbClr val="000000"/>
                </a:solidFill>
                <a:latin typeface="Calibri"/>
                <a:ea typeface="Arial"/>
                <a:cs typeface="Calibri"/>
                <a:sym typeface="Arial"/>
              </a:rPr>
              <a:t/>
            </a:r>
            <a:br>
              <a:rPr lang="en-CA" b="0" i="0" dirty="0" smtClean="0">
                <a:solidFill>
                  <a:srgbClr val="000000"/>
                </a:solidFill>
                <a:latin typeface="Calibri"/>
                <a:ea typeface="Arial"/>
                <a:cs typeface="Calibri"/>
                <a:sym typeface="Arial"/>
              </a:rPr>
            </a:br>
            <a:r>
              <a:rPr lang="en-CA" b="0" i="0" dirty="0" smtClean="0">
                <a:solidFill>
                  <a:srgbClr val="000000"/>
                </a:solidFill>
                <a:latin typeface="Calibri"/>
                <a:ea typeface="Arial"/>
                <a:cs typeface="Calibri"/>
                <a:sym typeface="Arial"/>
              </a:rPr>
              <a:t>Globe: We</a:t>
            </a:r>
            <a:r>
              <a:rPr lang="en-CA" b="0" i="0" baseline="0" dirty="0" smtClean="0">
                <a:solidFill>
                  <a:srgbClr val="000000"/>
                </a:solidFill>
                <a:latin typeface="Calibri"/>
                <a:ea typeface="Arial"/>
                <a:cs typeface="Calibri"/>
                <a:sym typeface="Arial"/>
              </a:rPr>
              <a:t> recognize the shape right away, but what if it were red? Then what planet would we be looking at?</a:t>
            </a:r>
            <a:r>
              <a:rPr lang="en-CA" b="0" i="0" dirty="0" smtClean="0">
                <a:solidFill>
                  <a:srgbClr val="000000"/>
                </a:solidFill>
                <a:latin typeface="Calibri"/>
                <a:ea typeface="Arial"/>
                <a:cs typeface="Calibri"/>
                <a:sym typeface="Arial"/>
              </a:rPr>
              <a:t/>
            </a:r>
            <a:br>
              <a:rPr lang="en-CA" b="0" i="0" dirty="0" smtClean="0">
                <a:solidFill>
                  <a:srgbClr val="000000"/>
                </a:solidFill>
                <a:latin typeface="Calibri"/>
                <a:ea typeface="Arial"/>
                <a:cs typeface="Calibri"/>
                <a:sym typeface="Arial"/>
              </a:rPr>
            </a:br>
            <a:r>
              <a:rPr lang="en-CA" b="0" i="0" dirty="0" smtClean="0">
                <a:solidFill>
                  <a:srgbClr val="000000"/>
                </a:solidFill>
                <a:latin typeface="Calibri"/>
                <a:ea typeface="Arial"/>
                <a:cs typeface="Calibri"/>
                <a:sym typeface="Arial"/>
              </a:rPr>
              <a:t>Cat: We can all agree it</a:t>
            </a:r>
            <a:r>
              <a:rPr lang="en-CA" b="0" i="0" baseline="0" dirty="0" smtClean="0">
                <a:solidFill>
                  <a:srgbClr val="000000"/>
                </a:solidFill>
                <a:latin typeface="Calibri"/>
                <a:ea typeface="Arial"/>
                <a:cs typeface="Calibri"/>
                <a:sym typeface="Arial"/>
              </a:rPr>
              <a:t> is a cat, what would it take to make it a tiger? It’s already orange…</a:t>
            </a:r>
            <a:r>
              <a:rPr lang="en-CA" b="0" i="0" dirty="0" smtClean="0">
                <a:solidFill>
                  <a:srgbClr val="000000"/>
                </a:solidFill>
                <a:latin typeface="Calibri"/>
                <a:ea typeface="Arial"/>
                <a:cs typeface="Calibri"/>
                <a:sym typeface="Arial"/>
              </a:rPr>
              <a:t/>
            </a:r>
            <a:br>
              <a:rPr lang="en-CA" b="0" i="0" dirty="0" smtClean="0">
                <a:solidFill>
                  <a:srgbClr val="000000"/>
                </a:solidFill>
                <a:latin typeface="Calibri"/>
                <a:ea typeface="Arial"/>
                <a:cs typeface="Calibri"/>
                <a:sym typeface="Arial"/>
              </a:rPr>
            </a:br>
            <a:r>
              <a:rPr lang="en-CA" b="0" i="0" dirty="0" smtClean="0">
                <a:solidFill>
                  <a:srgbClr val="000000"/>
                </a:solidFill>
                <a:latin typeface="Calibri"/>
                <a:ea typeface="Arial"/>
                <a:cs typeface="Calibri"/>
                <a:sym typeface="Arial"/>
              </a:rPr>
              <a:t>Pie Chart:</a:t>
            </a:r>
            <a:r>
              <a:rPr lang="en-CA" b="0" i="0" baseline="0" dirty="0" smtClean="0">
                <a:solidFill>
                  <a:srgbClr val="000000"/>
                </a:solidFill>
                <a:latin typeface="Calibri"/>
                <a:ea typeface="Arial"/>
                <a:cs typeface="Calibri"/>
                <a:sym typeface="Arial"/>
              </a:rPr>
              <a:t> The data is already abstract: a column of numbers. The essential information is there, however by changing the representation, we make it easier to understand, to visualize the whole/bigger picture.</a:t>
            </a:r>
            <a:endParaRPr b="0" i="0" dirty="0" smtClean="0">
              <a:solidFill>
                <a:srgbClr val="000000"/>
              </a:solidFill>
              <a:latin typeface="Calibri"/>
              <a:ea typeface="Arial"/>
              <a:cs typeface="Calibri"/>
              <a:sym typeface="Arial"/>
            </a:endParaRPr>
          </a:p>
          <a:p>
            <a:r>
              <a:rPr lang="en-CA" b="0" i="0" dirty="0" smtClean="0">
                <a:solidFill>
                  <a:srgbClr val="000000"/>
                </a:solidFill>
                <a:latin typeface="Calibri"/>
                <a:ea typeface="Arial"/>
                <a:cs typeface="Calibri"/>
                <a:sym typeface="Arial"/>
              </a:rPr>
              <a:t/>
            </a:r>
            <a:br>
              <a:rPr lang="en-CA" b="0" i="0" dirty="0" smtClean="0">
                <a:solidFill>
                  <a:srgbClr val="000000"/>
                </a:solidFill>
                <a:latin typeface="Calibri"/>
                <a:ea typeface="Arial"/>
                <a:cs typeface="Calibri"/>
                <a:sym typeface="Arial"/>
              </a:rPr>
            </a:br>
            <a:r>
              <a:rPr lang="en-CA" b="0" i="0" dirty="0" smtClean="0">
                <a:solidFill>
                  <a:srgbClr val="000000"/>
                </a:solidFill>
                <a:latin typeface="Calibri"/>
                <a:ea typeface="Arial"/>
                <a:cs typeface="Calibri"/>
                <a:sym typeface="Arial"/>
              </a:rPr>
              <a:t>Computer a</a:t>
            </a:r>
            <a:r>
              <a:rPr lang="en" b="0" i="0" dirty="0" smtClean="0">
                <a:solidFill>
                  <a:srgbClr val="000000"/>
                </a:solidFill>
                <a:latin typeface="Calibri"/>
                <a:ea typeface="Arial"/>
                <a:cs typeface="Calibri"/>
                <a:sym typeface="Arial"/>
              </a:rPr>
              <a:t>nimation </a:t>
            </a:r>
            <a:r>
              <a:rPr lang="en" b="0" i="0" dirty="0">
                <a:solidFill>
                  <a:srgbClr val="000000"/>
                </a:solidFill>
                <a:latin typeface="Calibri"/>
                <a:ea typeface="Arial"/>
                <a:cs typeface="Calibri"/>
                <a:sym typeface="Arial"/>
              </a:rPr>
              <a:t>is a very common form of computational </a:t>
            </a:r>
            <a:r>
              <a:rPr lang="en" b="0" i="0" dirty="0" smtClean="0">
                <a:solidFill>
                  <a:srgbClr val="000000"/>
                </a:solidFill>
                <a:latin typeface="Calibri"/>
                <a:ea typeface="Arial"/>
                <a:cs typeface="Calibri"/>
                <a:sym typeface="Arial"/>
              </a:rPr>
              <a:t>abstraction</a:t>
            </a:r>
            <a:r>
              <a:rPr lang="en-CA" b="0" i="0" dirty="0" smtClean="0">
                <a:solidFill>
                  <a:srgbClr val="000000"/>
                </a:solidFill>
                <a:latin typeface="Calibri"/>
                <a:ea typeface="Arial"/>
                <a:cs typeface="Calibri"/>
                <a:sym typeface="Arial"/>
              </a:rPr>
              <a:t>:</a:t>
            </a:r>
            <a:r>
              <a:rPr lang="en-CA" b="0" i="0" baseline="0" dirty="0" smtClean="0">
                <a:solidFill>
                  <a:srgbClr val="000000"/>
                </a:solidFill>
                <a:latin typeface="Calibri"/>
                <a:ea typeface="Arial"/>
                <a:cs typeface="Calibri"/>
                <a:sym typeface="Arial"/>
              </a:rPr>
              <a:t> it is </a:t>
            </a:r>
            <a:r>
              <a:rPr lang="en" b="0" i="0" dirty="0" smtClean="0">
                <a:solidFill>
                  <a:srgbClr val="000000"/>
                </a:solidFill>
                <a:latin typeface="Calibri"/>
                <a:ea typeface="Arial"/>
                <a:cs typeface="Calibri"/>
                <a:sym typeface="Arial"/>
              </a:rPr>
              <a:t>one </a:t>
            </a:r>
            <a:r>
              <a:rPr lang="en" b="0" i="0" dirty="0">
                <a:solidFill>
                  <a:srgbClr val="000000"/>
                </a:solidFill>
                <a:latin typeface="Calibri"/>
                <a:ea typeface="Arial"/>
                <a:cs typeface="Calibri"/>
                <a:sym typeface="Arial"/>
              </a:rPr>
              <a:t>of the ways we use programming as a means of expression.</a:t>
            </a:r>
          </a:p>
          <a:p>
            <a:pPr>
              <a:buSzPct val="25000"/>
            </a:pPr>
            <a:endParaRPr b="0" i="0" dirty="0" smtClean="0">
              <a:latin typeface="Calibri"/>
              <a:cs typeface="Calibri"/>
            </a:endParaRPr>
          </a:p>
          <a:p>
            <a:pPr>
              <a:buSzPct val="25000"/>
            </a:pPr>
            <a:endParaRPr b="0" i="0" dirty="0">
              <a:latin typeface="Calibri"/>
              <a:cs typeface="Calibri"/>
            </a:endParaRPr>
          </a:p>
        </p:txBody>
      </p:sp>
      <p:sp>
        <p:nvSpPr>
          <p:cNvPr id="282" name="Shape 282"/>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11</a:t>
            </a:fld>
            <a:endParaRPr lang="en" sz="1200">
              <a:solidFill>
                <a:schemeClr val="dk1"/>
              </a:solidFill>
              <a:latin typeface="Calibri"/>
              <a:ea typeface="Calibri"/>
              <a:cs typeface="Calibri"/>
              <a:sym typeface="Calibri"/>
            </a:endParaRPr>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3596944948"/>
      </p:ext>
    </p:extLst>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pPr marL="220104" indent="-219370"/>
            <a:r>
              <a:rPr lang="en-US" b="0" i="0" u="sng" spc="-1" dirty="0">
                <a:solidFill>
                  <a:srgbClr val="000000"/>
                </a:solidFill>
                <a:uFill>
                  <a:solidFill>
                    <a:srgbClr val="FFFFFF"/>
                  </a:solidFill>
                </a:uFill>
                <a:latin typeface="Calibri"/>
                <a:cs typeface="Calibri"/>
              </a:rPr>
              <a:t>Pattern recognition &amp; Abstraction</a:t>
            </a:r>
            <a:r>
              <a:rPr lang="en-US" b="0" i="0" spc="-1" dirty="0">
                <a:solidFill>
                  <a:srgbClr val="000000"/>
                </a:solidFill>
                <a:uFill>
                  <a:solidFill>
                    <a:srgbClr val="FFFFFF"/>
                  </a:solidFill>
                </a:uFill>
                <a:latin typeface="Calibri"/>
                <a:cs typeface="Calibri"/>
              </a:rPr>
              <a:t>:</a:t>
            </a:r>
          </a:p>
          <a:p>
            <a:pPr marL="220104" indent="-219370"/>
            <a:r>
              <a:rPr lang="en-US" b="0" i="0" spc="-1" dirty="0">
                <a:solidFill>
                  <a:srgbClr val="000000"/>
                </a:solidFill>
                <a:uFill>
                  <a:solidFill>
                    <a:srgbClr val="FFFFFF"/>
                  </a:solidFill>
                </a:uFill>
                <a:latin typeface="Calibri"/>
                <a:cs typeface="Calibri"/>
              </a:rPr>
              <a:t>Q. What do you see?</a:t>
            </a:r>
          </a:p>
          <a:p>
            <a:pPr marL="233677" indent="-232943">
              <a:buFontTx/>
              <a:buAutoNum type="alphaUcPeriod"/>
            </a:pPr>
            <a:r>
              <a:rPr lang="en-US" b="0" i="0" spc="-1" dirty="0">
                <a:solidFill>
                  <a:srgbClr val="000000"/>
                </a:solidFill>
                <a:uFill>
                  <a:solidFill>
                    <a:srgbClr val="FFFFFF"/>
                  </a:solidFill>
                </a:uFill>
                <a:latin typeface="Calibri"/>
                <a:cs typeface="Calibri"/>
              </a:rPr>
              <a:t>“ 2 triangles, 3 circles” </a:t>
            </a:r>
          </a:p>
          <a:p>
            <a:pPr marL="233677" indent="-232943"/>
            <a:endParaRPr lang="en-US" b="0" i="0" spc="-1" dirty="0">
              <a:solidFill>
                <a:srgbClr val="000000"/>
              </a:solidFill>
              <a:uFill>
                <a:solidFill>
                  <a:srgbClr val="FFFFFF"/>
                </a:solidFill>
              </a:uFill>
              <a:latin typeface="Calibri"/>
              <a:cs typeface="Calibri"/>
            </a:endParaRPr>
          </a:p>
          <a:p>
            <a:pPr marL="233677" indent="-232943"/>
            <a:r>
              <a:rPr lang="en-US" b="0" i="0" spc="-1" dirty="0">
                <a:solidFill>
                  <a:srgbClr val="000000"/>
                </a:solidFill>
                <a:uFill>
                  <a:solidFill>
                    <a:srgbClr val="FFFFFF"/>
                  </a:solidFill>
                </a:uFill>
                <a:latin typeface="Calibri"/>
                <a:cs typeface="Calibri"/>
              </a:rPr>
              <a:t>Point out that none of the shapes mentioned are fully drawn!</a:t>
            </a:r>
            <a:br>
              <a:rPr lang="en-US" b="0" i="0" spc="-1" dirty="0">
                <a:solidFill>
                  <a:srgbClr val="000000"/>
                </a:solidFill>
                <a:uFill>
                  <a:solidFill>
                    <a:srgbClr val="FFFFFF"/>
                  </a:solidFill>
                </a:uFill>
                <a:latin typeface="Calibri"/>
                <a:cs typeface="Calibri"/>
              </a:rPr>
            </a:br>
            <a:endParaRPr lang="en-US" b="0" i="0" spc="-1" dirty="0">
              <a:solidFill>
                <a:srgbClr val="000000"/>
              </a:solidFill>
              <a:uFill>
                <a:solidFill>
                  <a:srgbClr val="FFFFFF"/>
                </a:solidFill>
              </a:uFill>
              <a:latin typeface="Calibri"/>
              <a:cs typeface="Calibri"/>
            </a:endParaRPr>
          </a:p>
          <a:p>
            <a:pPr marL="220104" indent="-219370"/>
            <a:r>
              <a:rPr lang="en-US" b="0" i="0" spc="-1" dirty="0">
                <a:solidFill>
                  <a:srgbClr val="000000"/>
                </a:solidFill>
                <a:uFill>
                  <a:solidFill>
                    <a:srgbClr val="FFFFFF"/>
                  </a:solidFill>
                </a:uFill>
                <a:latin typeface="Calibri"/>
                <a:cs typeface="Calibri"/>
              </a:rPr>
              <a:t>Pattern recognition: We have learned to identify them by being exposed to the shapes, by practicing and by being corrected (immediate feedback)…remember how you teach a child shapes!</a:t>
            </a:r>
          </a:p>
          <a:p>
            <a:pPr marL="220104" indent="-219370"/>
            <a:r>
              <a:rPr lang="en-US" b="0" i="0" spc="-1" dirty="0">
                <a:solidFill>
                  <a:srgbClr val="000000"/>
                </a:solidFill>
                <a:uFill>
                  <a:solidFill>
                    <a:srgbClr val="FFFFFF"/>
                  </a:solidFill>
                </a:uFill>
                <a:latin typeface="Calibri"/>
                <a:cs typeface="Calibri"/>
              </a:rPr>
              <a:t>Abstraction: We look for certain essential characteristics…</a:t>
            </a:r>
          </a:p>
          <a:p>
            <a:pPr marL="220104" indent="-219370"/>
            <a:endParaRPr lang="en-US" b="0" i="0" spc="-1" dirty="0">
              <a:solidFill>
                <a:srgbClr val="000000"/>
              </a:solidFill>
              <a:uFill>
                <a:solidFill>
                  <a:srgbClr val="FFFFFF"/>
                </a:solidFill>
              </a:uFill>
              <a:latin typeface="Calibri"/>
              <a:cs typeface="Calibri"/>
            </a:endParaRPr>
          </a:p>
          <a:p>
            <a:pPr marL="220104" indent="-219370"/>
            <a:r>
              <a:rPr lang="en-US" b="0" i="0" spc="-1" dirty="0">
                <a:solidFill>
                  <a:srgbClr val="000000"/>
                </a:solidFill>
                <a:uFill>
                  <a:solidFill>
                    <a:srgbClr val="FFFFFF"/>
                  </a:solidFill>
                </a:uFill>
                <a:latin typeface="Calibri"/>
                <a:cs typeface="Calibri"/>
              </a:rPr>
              <a:t>If the title of the slide had been “classic computer games” or you grew up only looking at video games, what would you see? </a:t>
            </a:r>
            <a:r>
              <a:rPr lang="en-US" b="0" i="0" spc="-1" dirty="0" err="1">
                <a:solidFill>
                  <a:srgbClr val="000000"/>
                </a:solidFill>
                <a:uFill>
                  <a:solidFill>
                    <a:srgbClr val="FFFFFF"/>
                  </a:solidFill>
                </a:uFill>
                <a:latin typeface="Calibri"/>
                <a:cs typeface="Calibri"/>
              </a:rPr>
              <a:t>Pacman</a:t>
            </a:r>
            <a:r>
              <a:rPr lang="en-US" b="0" i="0" spc="-1" dirty="0">
                <a:solidFill>
                  <a:srgbClr val="000000"/>
                </a:solidFill>
                <a:uFill>
                  <a:solidFill>
                    <a:srgbClr val="FFFFFF"/>
                  </a:solidFill>
                </a:uFill>
                <a:latin typeface="Calibri"/>
                <a:cs typeface="Calibri"/>
              </a:rPr>
              <a:t>!</a:t>
            </a:r>
          </a:p>
          <a:p>
            <a:pPr marL="220104" indent="-219370"/>
            <a:endParaRPr lang="en-US" b="0" i="0" spc="-1" dirty="0" smtClean="0">
              <a:solidFill>
                <a:srgbClr val="000000"/>
              </a:solidFill>
              <a:uFill>
                <a:solidFill>
                  <a:srgbClr val="FFFFFF"/>
                </a:solidFill>
              </a:uFill>
              <a:latin typeface="Calibri"/>
              <a:cs typeface="Calibri"/>
            </a:endParaRPr>
          </a:p>
          <a:p>
            <a:pPr marL="220104" indent="-219370"/>
            <a:endParaRPr lang="en-US" b="0" i="0" spc="-1" dirty="0">
              <a:solidFill>
                <a:srgbClr val="000000"/>
              </a:solidFill>
              <a:uFill>
                <a:solidFill>
                  <a:srgbClr val="FFFFFF"/>
                </a:solidFill>
              </a:uFill>
              <a:latin typeface="Calibri"/>
              <a:cs typeface="Calibri"/>
            </a:endParaRPr>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12</a:t>
            </a:fld>
            <a:endParaRPr lang="en"/>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2710740043"/>
      </p:ext>
    </p:extLst>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pPr>
              <a:buClr>
                <a:schemeClr val="accent3"/>
              </a:buClr>
              <a:buSzPct val="25000"/>
            </a:pPr>
            <a:r>
              <a:rPr lang="en-US" b="1" u="sng" dirty="0" smtClean="0"/>
              <a:t>Instructor notes</a:t>
            </a:r>
            <a:br>
              <a:rPr lang="en-US" b="1" u="sng" dirty="0" smtClean="0"/>
            </a:br>
            <a:r>
              <a:rPr lang="en-US" b="1" u="sng" dirty="0" smtClean="0"/>
              <a:t/>
            </a:r>
            <a:br>
              <a:rPr lang="en-US" b="1" u="sng" dirty="0" smtClean="0"/>
            </a:br>
            <a:r>
              <a:rPr lang="en-US" i="1" dirty="0" smtClean="0"/>
              <a:t>Introduce this as the big picture. </a:t>
            </a:r>
            <a:br>
              <a:rPr lang="en-US" i="1" dirty="0" smtClean="0"/>
            </a:br>
            <a:r>
              <a:rPr lang="en-US" i="1" dirty="0" smtClean="0"/>
              <a:t>Three</a:t>
            </a:r>
            <a:r>
              <a:rPr lang="en-US" i="1" baseline="0" dirty="0" smtClean="0"/>
              <a:t> key dimensions to Computational Thinking (Brennan &amp; </a:t>
            </a:r>
            <a:r>
              <a:rPr lang="en-US" i="1" baseline="0" dirty="0" err="1" smtClean="0"/>
              <a:t>Resnick</a:t>
            </a:r>
            <a:r>
              <a:rPr lang="en-US" i="1" baseline="0" dirty="0" smtClean="0"/>
              <a:t>, AERA 2012): computational concepts, computational practices, computational perspectives</a:t>
            </a:r>
            <a:r>
              <a:rPr lang="en-US" i="1" dirty="0" smtClean="0"/>
              <a:t/>
            </a:r>
            <a:br>
              <a:rPr lang="en-US" i="1" dirty="0" smtClean="0"/>
            </a:br>
            <a:endParaRPr lang="en-US" i="1" dirty="0" smtClean="0"/>
          </a:p>
          <a:p>
            <a:pPr>
              <a:buClr>
                <a:schemeClr val="accent3"/>
              </a:buClr>
              <a:buSzPct val="25000"/>
            </a:pPr>
            <a:r>
              <a:rPr lang="en-US" b="1" i="1" u="sng" dirty="0" smtClean="0"/>
              <a:t>They</a:t>
            </a:r>
            <a:r>
              <a:rPr lang="en-US" b="1" i="1" u="sng" baseline="0" dirty="0" smtClean="0"/>
              <a:t> are concepts that you already master, whether formally or not (you may be better at some than others…which is true for everyone)</a:t>
            </a:r>
            <a:endParaRPr lang="en-US" b="1" i="1" u="sng" dirty="0" smtClean="0"/>
          </a:p>
          <a:p>
            <a:pPr>
              <a:buClr>
                <a:schemeClr val="accent3"/>
              </a:buClr>
              <a:buSzPct val="25000"/>
              <a:buFont typeface="Arial"/>
              <a:buChar char="•"/>
            </a:pPr>
            <a:r>
              <a:rPr lang="en-US" dirty="0" smtClean="0"/>
              <a:t>Explain it clockwise: Computational concepts put into action are Practices, and</a:t>
            </a:r>
            <a:r>
              <a:rPr lang="en-US" baseline="0" dirty="0" smtClean="0"/>
              <a:t> that leads</a:t>
            </a:r>
            <a:r>
              <a:rPr lang="en-US" dirty="0" smtClean="0"/>
              <a:t> to Perspectives.</a:t>
            </a:r>
          </a:p>
          <a:p>
            <a:pPr>
              <a:buClr>
                <a:schemeClr val="accent3"/>
              </a:buClr>
              <a:buSzPct val="25000"/>
              <a:buFont typeface="Arial"/>
              <a:buChar char="•"/>
            </a:pPr>
            <a:r>
              <a:rPr lang="en-US" dirty="0" smtClean="0"/>
              <a:t>Explain to teachers that even though some of these concepts might seem like</a:t>
            </a:r>
            <a:r>
              <a:rPr lang="en-US" baseline="0" dirty="0" smtClean="0"/>
              <a:t> a giant black-hole</a:t>
            </a:r>
            <a:r>
              <a:rPr lang="en-US" dirty="0" smtClean="0"/>
              <a:t> now, they already use and understand many of them daily as we will see in next set of slides</a:t>
            </a:r>
          </a:p>
          <a:p>
            <a:pPr>
              <a:buClr>
                <a:schemeClr val="accent3"/>
              </a:buClr>
              <a:buSzPct val="25000"/>
              <a:buFont typeface="Arial"/>
              <a:buChar char="•"/>
            </a:pPr>
            <a:r>
              <a:rPr lang="en-US" dirty="0" smtClean="0"/>
              <a:t>End on Perspectives as the reason why we would want to learn and teach computational thinking, </a:t>
            </a:r>
          </a:p>
          <a:p>
            <a:pPr>
              <a:buClr>
                <a:schemeClr val="accent3"/>
              </a:buClr>
              <a:buSzPct val="25000"/>
            </a:pPr>
            <a:endParaRPr lang="en-US" u="sng" dirty="0" smtClean="0"/>
          </a:p>
          <a:p>
            <a:pPr>
              <a:buClr>
                <a:schemeClr val="accent3"/>
              </a:buClr>
              <a:buSzPct val="25000"/>
            </a:pPr>
            <a:r>
              <a:rPr lang="en-US" u="sng" dirty="0" smtClean="0"/>
              <a:t>Concepts</a:t>
            </a:r>
            <a:r>
              <a:rPr lang="en-US" u="none" dirty="0" smtClean="0"/>
              <a:t/>
            </a:r>
            <a:br>
              <a:rPr lang="en-US" u="none" dirty="0" smtClean="0"/>
            </a:br>
            <a:r>
              <a:rPr lang="en-US" i="1" u="none" dirty="0" smtClean="0"/>
              <a:t>Concepts</a:t>
            </a:r>
            <a:r>
              <a:rPr lang="en-US" i="1" u="none" baseline="0" dirty="0" smtClean="0"/>
              <a:t> that designers use as they program; these concepts are common to all programming and transfer to non-programming contexts</a:t>
            </a:r>
            <a:endParaRPr lang="en-US" u="none" dirty="0" smtClean="0"/>
          </a:p>
          <a:p>
            <a:pPr>
              <a:buClr>
                <a:schemeClr val="accent3"/>
              </a:buClr>
              <a:buSzPct val="25000"/>
              <a:buFont typeface="Arial"/>
              <a:buChar char="•"/>
            </a:pPr>
            <a:r>
              <a:rPr lang="en-US" u="none" dirty="0" smtClean="0"/>
              <a:t>Algorithm:</a:t>
            </a:r>
            <a:r>
              <a:rPr lang="en-US" u="none" baseline="0" dirty="0" smtClean="0"/>
              <a:t> a series of step-by-step instructions</a:t>
            </a:r>
            <a:endParaRPr lang="en-US" u="none" dirty="0" smtClean="0"/>
          </a:p>
          <a:p>
            <a:pPr>
              <a:buClr>
                <a:schemeClr val="accent3"/>
              </a:buClr>
              <a:buSzPct val="25000"/>
              <a:buFont typeface="Arial"/>
              <a:buChar char="•"/>
            </a:pPr>
            <a:r>
              <a:rPr lang="en-US" u="none" dirty="0" smtClean="0"/>
              <a:t>Decomposition: breaking</a:t>
            </a:r>
            <a:r>
              <a:rPr lang="en-US" u="none" baseline="0" dirty="0" smtClean="0"/>
              <a:t> down a complex problem into simpler parts</a:t>
            </a:r>
          </a:p>
          <a:p>
            <a:pPr marL="0" marR="0" lvl="0" indent="0" algn="l" defTabSz="457200" rtl="0" eaLnBrk="1" fontAlgn="auto" latinLnBrk="0" hangingPunct="1">
              <a:lnSpc>
                <a:spcPct val="100000"/>
              </a:lnSpc>
              <a:spcBef>
                <a:spcPts val="0"/>
              </a:spcBef>
              <a:spcAft>
                <a:spcPts val="0"/>
              </a:spcAft>
              <a:buClr>
                <a:schemeClr val="accent3"/>
              </a:buClr>
              <a:buSzPct val="25000"/>
              <a:buFont typeface="Arial"/>
              <a:buChar char="•"/>
              <a:tabLst/>
              <a:defRPr/>
            </a:pPr>
            <a:r>
              <a:rPr lang="en-US" u="none" baseline="0" dirty="0" smtClean="0"/>
              <a:t>Abstraction: keeping essential characteristics/information (from the </a:t>
            </a:r>
            <a:r>
              <a:rPr lang="en-US" u="none" baseline="0" dirty="0" err="1" smtClean="0"/>
              <a:t>latin</a:t>
            </a:r>
            <a:r>
              <a:rPr lang="en-US" u="none" baseline="0" dirty="0" smtClean="0"/>
              <a:t> abs- “away from” and “trahere” -draw)</a:t>
            </a:r>
            <a:endParaRPr lang="en-US" u="sng" baseline="0" dirty="0" smtClean="0"/>
          </a:p>
          <a:p>
            <a:pPr marL="0" marR="0" lvl="0" indent="0" algn="l" defTabSz="457200" rtl="0" eaLnBrk="1" fontAlgn="auto" latinLnBrk="0" hangingPunct="1">
              <a:lnSpc>
                <a:spcPct val="100000"/>
              </a:lnSpc>
              <a:spcBef>
                <a:spcPts val="0"/>
              </a:spcBef>
              <a:spcAft>
                <a:spcPts val="0"/>
              </a:spcAft>
              <a:buClr>
                <a:schemeClr val="accent3"/>
              </a:buClr>
              <a:buSzPct val="25000"/>
              <a:buFont typeface="Arial"/>
              <a:buChar char="•"/>
              <a:tabLst/>
              <a:defRPr/>
            </a:pPr>
            <a:r>
              <a:rPr lang="en-US" u="none" dirty="0" smtClean="0"/>
              <a:t>Logic: Analyzing</a:t>
            </a:r>
            <a:r>
              <a:rPr lang="en-US" u="none" baseline="0" dirty="0" smtClean="0"/>
              <a:t> and predicting </a:t>
            </a:r>
            <a:endParaRPr lang="en-US" u="none" dirty="0" smtClean="0"/>
          </a:p>
          <a:p>
            <a:pPr>
              <a:buClr>
                <a:schemeClr val="accent3"/>
              </a:buClr>
              <a:buSzPct val="25000"/>
              <a:buFont typeface="Arial"/>
              <a:buChar char="•"/>
            </a:pPr>
            <a:r>
              <a:rPr lang="en-US" u="none" dirty="0" smtClean="0"/>
              <a:t>Pattern</a:t>
            </a:r>
            <a:r>
              <a:rPr lang="en-US" u="none" baseline="0" dirty="0" smtClean="0"/>
              <a:t> Recognition: learning to identify and use similarities in order to: simply, shorten, apply similar solutions</a:t>
            </a:r>
          </a:p>
          <a:p>
            <a:pPr>
              <a:buClr>
                <a:schemeClr val="accent3"/>
              </a:buClr>
              <a:buSzPct val="25000"/>
            </a:pPr>
            <a:endParaRPr lang="en-US" u="sng" dirty="0" smtClean="0"/>
          </a:p>
          <a:p>
            <a:pPr>
              <a:buClr>
                <a:schemeClr val="accent3"/>
              </a:buClr>
              <a:buSzPct val="25000"/>
            </a:pPr>
            <a:r>
              <a:rPr lang="en-US" u="sng" dirty="0" smtClean="0"/>
              <a:t>Practices:</a:t>
            </a:r>
          </a:p>
          <a:p>
            <a:pPr>
              <a:buClr>
                <a:schemeClr val="accent3"/>
              </a:buClr>
              <a:buSzPct val="25000"/>
            </a:pPr>
            <a:r>
              <a:rPr lang="en-US" i="1" u="none" dirty="0" smtClean="0"/>
              <a:t>Practices</a:t>
            </a:r>
            <a:r>
              <a:rPr lang="en-US" i="1" u="none" baseline="0" dirty="0" smtClean="0"/>
              <a:t> designers develop as they program: it is the process of construction and design. Practices focus on the process of thinking and learning, moving beyond the “what” you are learning to the “how” you are learning.</a:t>
            </a:r>
            <a:endParaRPr lang="en-US" i="1" u="none" dirty="0" smtClean="0"/>
          </a:p>
          <a:p>
            <a:pPr>
              <a:buClr>
                <a:schemeClr val="accent3"/>
              </a:buClr>
              <a:buSzPct val="25000"/>
              <a:buFont typeface="Arial"/>
              <a:buChar char="•"/>
            </a:pPr>
            <a:r>
              <a:rPr lang="en-US" b="0" u="none" dirty="0" smtClean="0"/>
              <a:t>Experimenting: trial</a:t>
            </a:r>
            <a:r>
              <a:rPr lang="en-US" b="0" u="none" baseline="0" dirty="0" smtClean="0"/>
              <a:t> and error, testing new things, having an idea and trying to see how to make it work (incremental &amp; iterative process)</a:t>
            </a:r>
            <a:endParaRPr lang="en-US" b="0" u="none" dirty="0" smtClean="0"/>
          </a:p>
          <a:p>
            <a:pPr>
              <a:buClr>
                <a:schemeClr val="accent3"/>
              </a:buClr>
              <a:buSzPct val="25000"/>
              <a:buFont typeface="Arial"/>
              <a:buChar char="•"/>
            </a:pPr>
            <a:r>
              <a:rPr lang="en-US" b="0" u="none" dirty="0" smtClean="0"/>
              <a:t>Debugging:</a:t>
            </a:r>
            <a:r>
              <a:rPr lang="en-US" b="0" u="none" baseline="0" dirty="0" smtClean="0"/>
              <a:t> Answering the question “Does it work the way I want it to?” If the answer is “No”, figure out why then fix it. (incremental &amp; iterative process)</a:t>
            </a:r>
            <a:endParaRPr lang="en-US" b="0" u="none" dirty="0" smtClean="0"/>
          </a:p>
          <a:p>
            <a:pPr>
              <a:buClr>
                <a:schemeClr val="accent3"/>
              </a:buClr>
              <a:buSzPct val="25000"/>
              <a:buFont typeface="Arial"/>
              <a:buChar char="•"/>
            </a:pPr>
            <a:r>
              <a:rPr lang="en-US" b="0" u="none" dirty="0" smtClean="0"/>
              <a:t>Collaboration: </a:t>
            </a:r>
          </a:p>
          <a:p>
            <a:pPr>
              <a:buClr>
                <a:schemeClr val="accent3"/>
              </a:buClr>
              <a:buSzPct val="25000"/>
              <a:buFont typeface="Arial"/>
              <a:buChar char="•"/>
            </a:pPr>
            <a:r>
              <a:rPr lang="en-US" b="0" u="none" dirty="0" smtClean="0"/>
              <a:t>Planning: </a:t>
            </a:r>
            <a:endParaRPr lang="en-US" u="sng" dirty="0" smtClean="0"/>
          </a:p>
          <a:p>
            <a:pPr>
              <a:buClr>
                <a:schemeClr val="accent3"/>
              </a:buClr>
              <a:buSzPct val="25000"/>
            </a:pPr>
            <a:r>
              <a:rPr lang="en-US" dirty="0" smtClean="0"/>
              <a:t/>
            </a:r>
            <a:br>
              <a:rPr lang="en-US" dirty="0" smtClean="0"/>
            </a:br>
            <a:r>
              <a:rPr lang="en-US" b="0" u="sng" dirty="0" smtClean="0"/>
              <a:t>Perspectives:</a:t>
            </a:r>
          </a:p>
          <a:p>
            <a:pPr>
              <a:buClr>
                <a:schemeClr val="accent3"/>
              </a:buClr>
              <a:buSzPct val="25000"/>
            </a:pPr>
            <a:r>
              <a:rPr lang="en-US" i="1" u="none" baseline="0" dirty="0" smtClean="0"/>
              <a:t>Designers evolve their understanding of the technological world around them, their relationship with others, and of themselves.</a:t>
            </a:r>
            <a:endParaRPr lang="en-US" i="1" u="none" dirty="0" smtClean="0"/>
          </a:p>
          <a:p>
            <a:pPr>
              <a:buClr>
                <a:schemeClr val="accent3"/>
              </a:buClr>
              <a:buSzPct val="25000"/>
              <a:buFont typeface="Arial"/>
              <a:buChar char="•"/>
            </a:pPr>
            <a:r>
              <a:rPr lang="en-US" dirty="0" smtClean="0"/>
              <a:t>Expressing =  computer</a:t>
            </a:r>
            <a:r>
              <a:rPr lang="en-US" baseline="0" dirty="0" smtClean="0"/>
              <a:t> </a:t>
            </a:r>
            <a:r>
              <a:rPr lang="en-US" dirty="0" smtClean="0"/>
              <a:t>programming can be a means of expressing</a:t>
            </a:r>
            <a:r>
              <a:rPr lang="en-US" baseline="0" dirty="0" smtClean="0"/>
              <a:t> oneself because it is a tool, it can be used in many different ways (web pages, art, music, games, etc…) just like a pencil can be used to write a report or draw a picture.</a:t>
            </a:r>
            <a:endParaRPr lang="en-US" dirty="0" smtClean="0"/>
          </a:p>
          <a:p>
            <a:pPr>
              <a:buClr>
                <a:schemeClr val="accent3"/>
              </a:buClr>
              <a:buSzPct val="25000"/>
              <a:buFont typeface="Arial"/>
              <a:buChar char="•"/>
            </a:pPr>
            <a:r>
              <a:rPr lang="en-US" dirty="0" smtClean="0"/>
              <a:t>Understanding = being better able to understand today’s </a:t>
            </a:r>
            <a:r>
              <a:rPr lang="en-US" dirty="0" err="1" smtClean="0"/>
              <a:t>sociotechno</a:t>
            </a:r>
            <a:r>
              <a:rPr lang="en-US" baseline="0" dirty="0" smtClean="0"/>
              <a:t> </a:t>
            </a:r>
            <a:r>
              <a:rPr lang="en-US" dirty="0" smtClean="0"/>
              <a:t>reality</a:t>
            </a:r>
            <a:r>
              <a:rPr lang="en-US" baseline="0" dirty="0" smtClean="0"/>
              <a:t> - being able to recognize and use some of the tools that create this reality </a:t>
            </a:r>
            <a:endParaRPr lang="en-US" dirty="0" smtClean="0"/>
          </a:p>
          <a:p>
            <a:pPr>
              <a:buClr>
                <a:schemeClr val="accent3"/>
              </a:buClr>
              <a:buSzPct val="25000"/>
              <a:buFont typeface="Arial"/>
              <a:buChar char="•"/>
            </a:pPr>
            <a:r>
              <a:rPr lang="en-US" baseline="0" dirty="0" smtClean="0"/>
              <a:t>Connecting = creativity and learning are deeply social practice, facilitate being</a:t>
            </a:r>
            <a:r>
              <a:rPr lang="en-US" dirty="0" smtClean="0"/>
              <a:t> able to reach out to others in a new ways</a:t>
            </a:r>
            <a:r>
              <a:rPr lang="en-US" baseline="0" dirty="0" smtClean="0"/>
              <a:t> (creating with others and creating for others)</a:t>
            </a:r>
            <a:endParaRPr lang="en-US" dirty="0" smtClean="0"/>
          </a:p>
          <a:p>
            <a:pPr>
              <a:buSzPct val="25000"/>
            </a:pPr>
            <a:endParaRPr lang="en-US" dirty="0" smtClean="0"/>
          </a:p>
          <a:p>
            <a:pPr>
              <a:buSzPct val="25000"/>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idx="10"/>
          </p:nvPr>
        </p:nvSpPr>
        <p:spPr/>
        <p:txBody>
          <a:bodyPr/>
          <a:lstStyle/>
          <a:p>
            <a:pPr algn="r"/>
            <a:fld id="{C4E96AD1-13A2-4FAB-AC1C-999EA83EC353}" type="slidenum">
              <a:rPr lang="en-US" spc="-1" smtClean="0">
                <a:uFill>
                  <a:solidFill>
                    <a:srgbClr val="FFFFFF"/>
                  </a:solidFill>
                </a:uFill>
                <a:latin typeface="Times New Roman"/>
              </a:rPr>
              <a:pPr algn="r"/>
              <a:t>13</a:t>
            </a:fld>
            <a:endParaRPr lang="en-US" spc="-1" dirty="0">
              <a:uFill>
                <a:solidFill>
                  <a:srgbClr val="FFFFFF"/>
                </a:solidFill>
              </a:uFill>
              <a:latin typeface="Times New Roman"/>
            </a:endParaRPr>
          </a:p>
        </p:txBody>
      </p: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583214629"/>
      </p:ext>
    </p:extLst>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pPr marL="220104" indent="-219370"/>
            <a:r>
              <a:rPr lang="en-US" spc="-1" dirty="0">
                <a:solidFill>
                  <a:srgbClr val="000000"/>
                </a:solidFill>
                <a:uFill>
                  <a:solidFill>
                    <a:srgbClr val="FFFFFF"/>
                  </a:solidFill>
                </a:uFill>
                <a:latin typeface="Calibri"/>
                <a:cs typeface="Calibri"/>
              </a:rPr>
              <a:t>Logic is using what we know to analyze what we observe and predict what should occur: cause and effect.</a:t>
            </a:r>
            <a:br>
              <a:rPr lang="en-US" spc="-1" dirty="0">
                <a:solidFill>
                  <a:srgbClr val="000000"/>
                </a:solidFill>
                <a:uFill>
                  <a:solidFill>
                    <a:srgbClr val="FFFFFF"/>
                  </a:solidFill>
                </a:uFill>
                <a:latin typeface="Calibri"/>
                <a:cs typeface="Calibri"/>
              </a:rPr>
            </a:br>
            <a:endParaRPr lang="en-CA" dirty="0" smtClean="0">
              <a:latin typeface="Calibri"/>
              <a:cs typeface="Calibri"/>
            </a:endParaRPr>
          </a:p>
          <a:p>
            <a:r>
              <a:rPr lang="en-CA" u="sng" dirty="0" smtClean="0">
                <a:latin typeface="Calibri"/>
                <a:cs typeface="Calibri"/>
              </a:rPr>
              <a:t>Computational thinking</a:t>
            </a:r>
            <a:r>
              <a:rPr lang="en-CA" u="sng" baseline="0" dirty="0" smtClean="0">
                <a:latin typeface="Calibri"/>
                <a:cs typeface="Calibri"/>
              </a:rPr>
              <a:t> c</a:t>
            </a:r>
            <a:r>
              <a:rPr lang="en-CA" u="sng" dirty="0" smtClean="0">
                <a:latin typeface="Calibri"/>
                <a:cs typeface="Calibri"/>
              </a:rPr>
              <a:t>hallenge:</a:t>
            </a:r>
            <a:r>
              <a:rPr lang="en-CA" u="sng" baseline="0" dirty="0" smtClean="0">
                <a:latin typeface="Calibri"/>
                <a:cs typeface="Calibri"/>
              </a:rPr>
              <a:t> </a:t>
            </a:r>
            <a:r>
              <a:rPr lang="en-CA" baseline="0" dirty="0" smtClean="0">
                <a:latin typeface="Calibri"/>
                <a:cs typeface="Calibri"/>
              </a:rPr>
              <a:t/>
            </a:r>
            <a:br>
              <a:rPr lang="en-CA" baseline="0" dirty="0" smtClean="0">
                <a:latin typeface="Calibri"/>
                <a:cs typeface="Calibri"/>
              </a:rPr>
            </a:br>
            <a:r>
              <a:rPr lang="en-CA" baseline="0" dirty="0" smtClean="0">
                <a:latin typeface="Calibri"/>
                <a:cs typeface="Calibri"/>
              </a:rPr>
              <a:t>Show the challenge and ask immediately “Is this a simple question?”</a:t>
            </a:r>
            <a:br>
              <a:rPr lang="en-CA" baseline="0" dirty="0" smtClean="0">
                <a:latin typeface="Calibri"/>
                <a:cs typeface="Calibri"/>
              </a:rPr>
            </a:br>
            <a:endParaRPr dirty="0">
              <a:latin typeface="Calibri"/>
              <a:cs typeface="Calibri"/>
            </a:endParaRPr>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14</a:t>
            </a:fld>
            <a:endParaRPr lang="en"/>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3339470217"/>
      </p:ext>
    </p:extLst>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pPr defTabSz="465887">
              <a:defRPr/>
            </a:pPr>
            <a:r>
              <a:rPr lang="en-US" u="sng" dirty="0" smtClean="0"/>
              <a:t>What about looking</a:t>
            </a:r>
            <a:r>
              <a:rPr lang="en-US" u="sng" baseline="0" dirty="0" smtClean="0"/>
              <a:t> at it differently?</a:t>
            </a:r>
            <a:br>
              <a:rPr lang="en-US" u="sng" baseline="0" dirty="0" smtClean="0"/>
            </a:br>
            <a:r>
              <a:rPr lang="en-US" baseline="0" dirty="0" smtClean="0"/>
              <a:t>Let’s change the formatting…</a:t>
            </a:r>
            <a:endParaRPr lang="en-US" dirty="0" smtClean="0"/>
          </a:p>
          <a:p>
            <a:endParaRPr dirty="0"/>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15</a:t>
            </a:fld>
            <a:endParaRPr lang="en"/>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3639795159"/>
      </p:ext>
    </p:extLst>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pPr defTabSz="465887">
              <a:defRPr/>
            </a:pPr>
            <a:r>
              <a:rPr lang="en-US" u="sng" dirty="0" smtClean="0"/>
              <a:t>What about looking</a:t>
            </a:r>
            <a:r>
              <a:rPr lang="en-US" u="sng" baseline="0" dirty="0" smtClean="0"/>
              <a:t> at it differently?</a:t>
            </a:r>
            <a:br>
              <a:rPr lang="en-US" u="sng" baseline="0" dirty="0" smtClean="0"/>
            </a:br>
            <a:r>
              <a:rPr lang="en-US" baseline="0" dirty="0" smtClean="0"/>
              <a:t>We can change the formatting some more:</a:t>
            </a:r>
            <a:br>
              <a:rPr lang="en-US" baseline="0" dirty="0" smtClean="0"/>
            </a:br>
            <a:r>
              <a:rPr lang="en-US" baseline="0" dirty="0" smtClean="0"/>
              <a:t/>
            </a:r>
            <a:br>
              <a:rPr lang="en-US" baseline="0" dirty="0" smtClean="0"/>
            </a:br>
            <a:r>
              <a:rPr lang="en-US" baseline="0" dirty="0" smtClean="0"/>
              <a:t>Which do you find easier to understand: the first or the second organization of information? Why?</a:t>
            </a:r>
            <a:br>
              <a:rPr lang="en-US" baseline="0" dirty="0" smtClean="0"/>
            </a:br>
            <a:r>
              <a:rPr lang="en-US" b="1" baseline="0" dirty="0" smtClean="0"/>
              <a:t/>
            </a:r>
            <a:br>
              <a:rPr lang="en-US" b="1" baseline="0" dirty="0" smtClean="0"/>
            </a:br>
            <a:r>
              <a:rPr lang="en-US" b="1" baseline="0" dirty="0" smtClean="0"/>
              <a:t>Now let’s solve it! </a:t>
            </a:r>
            <a:r>
              <a:rPr lang="en-US" b="1" i="1" baseline="0" dirty="0" smtClean="0"/>
              <a:t>Let the participants work it out,</a:t>
            </a:r>
            <a:r>
              <a:rPr lang="en-US" b="1" baseline="0" dirty="0" smtClean="0"/>
              <a:t/>
            </a:r>
            <a:br>
              <a:rPr lang="en-US" b="1" baseline="0" dirty="0" smtClean="0"/>
            </a:br>
            <a:r>
              <a:rPr lang="en-US" b="1" baseline="0" dirty="0" smtClean="0"/>
              <a:t>Raise your hand when you’re ready…(gives everyone a bit of time)</a:t>
            </a:r>
            <a:br>
              <a:rPr lang="en-US" b="1" baseline="0" dirty="0" smtClean="0"/>
            </a:br>
            <a:r>
              <a:rPr lang="en-US" b="1" baseline="0" dirty="0" smtClean="0"/>
              <a:t> </a:t>
            </a:r>
            <a:br>
              <a:rPr lang="en-US" b="1" baseline="0" dirty="0" smtClean="0"/>
            </a:br>
            <a:r>
              <a:rPr lang="en-US" baseline="0" dirty="0" smtClean="0"/>
              <a:t>There are two ways to solve it: start with “tomorrow” and work your way up, or start from “the day after” and work your way down.</a:t>
            </a:r>
            <a:endParaRPr lang="en-US" dirty="0" smtClean="0"/>
          </a:p>
          <a:p>
            <a:r>
              <a:rPr lang="en-CA" dirty="0" smtClean="0"/>
              <a:t>Answer: it’s today</a:t>
            </a:r>
            <a:r>
              <a:rPr lang="en-CA" baseline="0" dirty="0" smtClean="0"/>
              <a:t> = Friday!</a:t>
            </a:r>
            <a:br>
              <a:rPr lang="en-CA" baseline="0" dirty="0" smtClean="0"/>
            </a:br>
            <a:r>
              <a:rPr lang="en-CA" baseline="0" dirty="0" smtClean="0"/>
              <a:t/>
            </a:r>
            <a:br>
              <a:rPr lang="en-CA" baseline="0" dirty="0" smtClean="0"/>
            </a:br>
            <a:r>
              <a:rPr lang="en-CA" baseline="0" dirty="0" smtClean="0"/>
              <a:t>Did you notice the pattern?</a:t>
            </a:r>
          </a:p>
          <a:p>
            <a:r>
              <a:rPr lang="en-CA" baseline="0" dirty="0" smtClean="0"/>
              <a:t> “day after + day before” and then </a:t>
            </a:r>
          </a:p>
          <a:p>
            <a:r>
              <a:rPr lang="en-CA" baseline="0" dirty="0" smtClean="0"/>
              <a:t>“day before + tomorrow” which can be substituted with “day before + day after”</a:t>
            </a:r>
            <a:br>
              <a:rPr lang="en-CA" baseline="0" dirty="0" smtClean="0"/>
            </a:br>
            <a:r>
              <a:rPr lang="en-CA" baseline="0" dirty="0" smtClean="0"/>
              <a:t>so these two lines cancel each other out...</a:t>
            </a:r>
          </a:p>
          <a:p>
            <a:r>
              <a:rPr lang="en-CA" baseline="0" dirty="0" smtClean="0"/>
              <a:t/>
            </a:r>
            <a:br>
              <a:rPr lang="en-CA" baseline="0" dirty="0" smtClean="0"/>
            </a:br>
            <a:r>
              <a:rPr lang="en-CA" baseline="0" dirty="0" smtClean="0"/>
              <a:t>Indenting allows you to see the “inside-out”, “bottom-up” possibilities more easily and is something that is widely used in computer programming languages as a way to organise the code.</a:t>
            </a:r>
            <a:endParaRPr dirty="0"/>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16</a:t>
            </a:fld>
            <a:endParaRPr lang="en"/>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2794549691"/>
      </p:ext>
    </p:extLst>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r>
              <a:rPr lang="en-CA" dirty="0" smtClean="0"/>
              <a:t>Now</a:t>
            </a:r>
            <a:r>
              <a:rPr lang="en-CA" baseline="0" dirty="0" smtClean="0"/>
              <a:t> that you’ve worked through it and solved it, here’s o</a:t>
            </a:r>
            <a:r>
              <a:rPr lang="en-CA" dirty="0" smtClean="0"/>
              <a:t>ne final way of looking at it.</a:t>
            </a:r>
            <a:br>
              <a:rPr lang="en-CA" dirty="0" smtClean="0"/>
            </a:br>
            <a:r>
              <a:rPr lang="en-CA" dirty="0" smtClean="0"/>
              <a:t>L</a:t>
            </a:r>
            <a:r>
              <a:rPr lang="en-CA" baseline="0" dirty="0" smtClean="0"/>
              <a:t>et’s change the formatting slightly…</a:t>
            </a:r>
            <a:br>
              <a:rPr lang="en-CA" baseline="0" dirty="0" smtClean="0"/>
            </a:br>
            <a:r>
              <a:rPr lang="en-CA" baseline="0" dirty="0" smtClean="0"/>
              <a:t/>
            </a:r>
            <a:br>
              <a:rPr lang="en-CA" baseline="0" dirty="0" smtClean="0"/>
            </a:br>
            <a:r>
              <a:rPr lang="en-CA" baseline="0" dirty="0" smtClean="0"/>
              <a:t>Adding parentheses is a concise way of decomposing the problem, each set indicates a new line (and an indentation)…</a:t>
            </a:r>
            <a:br>
              <a:rPr lang="en-CA" baseline="0" dirty="0" smtClean="0"/>
            </a:br>
            <a:r>
              <a:rPr lang="en-CA" baseline="0" dirty="0" smtClean="0"/>
              <a:t>How is this useful?  (go to next slide)</a:t>
            </a:r>
            <a:br>
              <a:rPr lang="en-CA" baseline="0" dirty="0" smtClean="0"/>
            </a:br>
            <a:endParaRPr dirty="0"/>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17</a:t>
            </a:fld>
            <a:endParaRPr lang="en"/>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661223986"/>
      </p:ext>
    </p:extLst>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pPr defTabSz="465887">
              <a:defRPr/>
            </a:pPr>
            <a:r>
              <a:rPr lang="en-CA" u="sng" dirty="0" smtClean="0"/>
              <a:t>(Computational thinking</a:t>
            </a:r>
            <a:r>
              <a:rPr lang="en-CA" u="sng" baseline="0" dirty="0" smtClean="0"/>
              <a:t> c</a:t>
            </a:r>
            <a:r>
              <a:rPr lang="en-CA" u="sng" dirty="0" smtClean="0"/>
              <a:t>hallenge: recap)</a:t>
            </a:r>
            <a:r>
              <a:rPr lang="en-CA" dirty="0" smtClean="0"/>
              <a:t/>
            </a:r>
            <a:br>
              <a:rPr lang="en-CA" dirty="0" smtClean="0"/>
            </a:br>
            <a:r>
              <a:rPr lang="en-CA" dirty="0" smtClean="0"/>
              <a:t/>
            </a:r>
            <a:br>
              <a:rPr lang="en-CA" dirty="0" smtClean="0"/>
            </a:br>
            <a:r>
              <a:rPr lang="en-CA" dirty="0" smtClean="0"/>
              <a:t>Let’s recap:</a:t>
            </a:r>
            <a:r>
              <a:rPr lang="en-CA" baseline="0" dirty="0" smtClean="0"/>
              <a:t> </a:t>
            </a:r>
            <a:r>
              <a:rPr lang="en-CA" dirty="0" smtClean="0"/>
              <a:t>Is this a</a:t>
            </a:r>
            <a:r>
              <a:rPr lang="en-CA" baseline="0" dirty="0" smtClean="0"/>
              <a:t> simple </a:t>
            </a:r>
            <a:r>
              <a:rPr lang="en-CA" dirty="0" smtClean="0"/>
              <a:t>problem</a:t>
            </a:r>
            <a:r>
              <a:rPr lang="en-CA" baseline="0" dirty="0" smtClean="0"/>
              <a:t> to solve now?</a:t>
            </a:r>
            <a:br>
              <a:rPr lang="en-CA" baseline="0" dirty="0" smtClean="0"/>
            </a:br>
            <a:r>
              <a:rPr lang="en-CA" baseline="0" dirty="0" smtClean="0"/>
              <a:t>Note I asked whether it was simple, not whether it was easy…</a:t>
            </a:r>
            <a:br>
              <a:rPr lang="en-CA" baseline="0" dirty="0" smtClean="0"/>
            </a:br>
            <a:r>
              <a:rPr lang="en-CA" baseline="0" dirty="0" smtClean="0"/>
              <a:t/>
            </a:r>
            <a:br>
              <a:rPr lang="en-CA" baseline="0" dirty="0" smtClean="0"/>
            </a:br>
            <a:r>
              <a:rPr lang="en-CA" baseline="0" dirty="0" smtClean="0"/>
              <a:t>You have worked through it and learned how to do it: it may not be easy but it has become simple.</a:t>
            </a:r>
            <a:endParaRPr lang="en-CA" dirty="0" smtClean="0"/>
          </a:p>
          <a:p>
            <a:r>
              <a:rPr lang="en-CA" baseline="0" dirty="0" smtClean="0"/>
              <a:t/>
            </a:r>
            <a:br>
              <a:rPr lang="en-CA" baseline="0" dirty="0" smtClean="0"/>
            </a:br>
            <a:r>
              <a:rPr lang="en-CA" dirty="0" smtClean="0"/>
              <a:t>Now when you are given a similar</a:t>
            </a:r>
            <a:r>
              <a:rPr lang="en-CA" baseline="0" dirty="0" smtClean="0"/>
              <a:t> problem, you have various strategies to solve it…</a:t>
            </a:r>
            <a:br>
              <a:rPr lang="en-CA" baseline="0" dirty="0" smtClean="0"/>
            </a:br>
            <a:r>
              <a:rPr lang="en-CA" baseline="0" dirty="0" smtClean="0"/>
              <a:t>Write it out again on different lines or….put in the parentheses and remember that they represent new lines.</a:t>
            </a:r>
            <a:br>
              <a:rPr lang="en-CA" baseline="0" dirty="0" smtClean="0"/>
            </a:br>
            <a:r>
              <a:rPr lang="en-CA" baseline="0" dirty="0" smtClean="0"/>
              <a:t>So now, you can go home and figure out the problem with parentheses - that’s right practice will always help consolidate learning!</a:t>
            </a:r>
            <a:r>
              <a:rPr lang="en-CA" dirty="0" smtClean="0"/>
              <a:t/>
            </a:r>
            <a:br>
              <a:rPr lang="en-CA" dirty="0" smtClean="0"/>
            </a:br>
            <a:r>
              <a:rPr lang="en-CA" dirty="0" smtClean="0"/>
              <a:t/>
            </a:r>
            <a:br>
              <a:rPr lang="en-CA" dirty="0" smtClean="0"/>
            </a:br>
            <a:r>
              <a:rPr lang="en-CA" dirty="0" smtClean="0"/>
              <a:t>What have</a:t>
            </a:r>
            <a:r>
              <a:rPr lang="en-CA" baseline="0" dirty="0" smtClean="0"/>
              <a:t> you gained from working on this complex problem? </a:t>
            </a:r>
            <a:br>
              <a:rPr lang="en-CA" baseline="0" dirty="0" smtClean="0"/>
            </a:br>
            <a:r>
              <a:rPr lang="en-CA" baseline="0" dirty="0" smtClean="0"/>
              <a:t>We have improved our skills in decomposition, logic and pattern recognition and learned a new algorithm to solve the problem the next time a similar problem is encountered…</a:t>
            </a:r>
            <a:br>
              <a:rPr lang="en-CA" baseline="0" dirty="0" smtClean="0"/>
            </a:br>
            <a:r>
              <a:rPr lang="en-CA" baseline="0" dirty="0" smtClean="0"/>
              <a:t>Yes, all with one small and complex challenge and a little help! </a:t>
            </a:r>
            <a:br>
              <a:rPr lang="en-CA" baseline="0" dirty="0" smtClean="0"/>
            </a:br>
            <a:r>
              <a:rPr lang="en-CA" baseline="0" dirty="0" smtClean="0"/>
              <a:t/>
            </a:r>
            <a:br>
              <a:rPr lang="en-CA" baseline="0" dirty="0" smtClean="0"/>
            </a:br>
            <a:endParaRPr dirty="0"/>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18</a:t>
            </a:fld>
            <a:endParaRPr lang="en"/>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3224344475"/>
      </p:ext>
    </p:extLst>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0" name="Shape 290"/>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Clr>
                <a:schemeClr val="accent3"/>
              </a:buClr>
              <a:buSzPct val="25000"/>
            </a:pPr>
            <a:r>
              <a:rPr lang="en-US" u="sng" dirty="0" smtClean="0"/>
              <a:t>Practices:</a:t>
            </a:r>
          </a:p>
          <a:p>
            <a:pPr>
              <a:buClr>
                <a:schemeClr val="accent3"/>
              </a:buClr>
              <a:buSzPct val="25000"/>
            </a:pPr>
            <a:r>
              <a:rPr lang="en-US" i="0" u="none" baseline="0" dirty="0" smtClean="0"/>
              <a:t> </a:t>
            </a:r>
          </a:p>
          <a:p>
            <a:pPr>
              <a:buClr>
                <a:schemeClr val="accent3"/>
              </a:buClr>
              <a:buSzPct val="25000"/>
            </a:pPr>
            <a:r>
              <a:rPr lang="en-US" i="0" u="none" baseline="0" dirty="0" smtClean="0"/>
              <a:t>Practices focus on the process of thinking and learning, moving beyond the “what” you are learning to the “how” you are learning.</a:t>
            </a:r>
            <a:br>
              <a:rPr lang="en-US" i="0" u="none" baseline="0" dirty="0" smtClean="0"/>
            </a:br>
            <a:endParaRPr lang="en-US" i="0" u="none" dirty="0" smtClean="0"/>
          </a:p>
        </p:txBody>
      </p:sp>
      <p:sp>
        <p:nvSpPr>
          <p:cNvPr id="291" name="Shape 291"/>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19</a:t>
            </a:fld>
            <a:endParaRPr lang="en" sz="1200">
              <a:solidFill>
                <a:schemeClr val="dk1"/>
              </a:solidFill>
              <a:latin typeface="Calibri"/>
              <a:ea typeface="Calibri"/>
              <a:cs typeface="Calibri"/>
              <a:sym typeface="Calibri"/>
            </a:endParaRPr>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247992749"/>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
        <p:nvSpPr>
          <p:cNvPr id="158" name="Shape 15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4214837047"/>
      </p:ext>
    </p:extLst>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pPr>
              <a:buClr>
                <a:schemeClr val="accent3"/>
              </a:buClr>
              <a:buSzPct val="25000"/>
            </a:pPr>
            <a:r>
              <a:rPr lang="en-US" b="1" u="sng" dirty="0" smtClean="0"/>
              <a:t>Instructor notes</a:t>
            </a:r>
            <a:br>
              <a:rPr lang="en-US" b="1" u="sng" dirty="0" smtClean="0"/>
            </a:br>
            <a:r>
              <a:rPr lang="en-US" b="1" u="sng" dirty="0" smtClean="0"/>
              <a:t/>
            </a:r>
            <a:br>
              <a:rPr lang="en-US" b="1" u="sng" dirty="0" smtClean="0"/>
            </a:br>
            <a:r>
              <a:rPr lang="en-US" i="1" dirty="0" smtClean="0"/>
              <a:t>Introduce this as the big picture. </a:t>
            </a:r>
            <a:br>
              <a:rPr lang="en-US" i="1" dirty="0" smtClean="0"/>
            </a:br>
            <a:r>
              <a:rPr lang="en-US" i="1" dirty="0" smtClean="0"/>
              <a:t>Three</a:t>
            </a:r>
            <a:r>
              <a:rPr lang="en-US" i="1" baseline="0" dirty="0" smtClean="0"/>
              <a:t> key dimensions to Computational Thinking (Brennan &amp; </a:t>
            </a:r>
            <a:r>
              <a:rPr lang="en-US" i="1" baseline="0" dirty="0" err="1" smtClean="0"/>
              <a:t>Resnick</a:t>
            </a:r>
            <a:r>
              <a:rPr lang="en-US" i="1" baseline="0" dirty="0" smtClean="0"/>
              <a:t>, AERA 2012): computational concepts, computational practices, computational perspectives</a:t>
            </a:r>
            <a:r>
              <a:rPr lang="en-US" i="1" dirty="0" smtClean="0"/>
              <a:t/>
            </a:r>
            <a:br>
              <a:rPr lang="en-US" i="1" dirty="0" smtClean="0"/>
            </a:br>
            <a:endParaRPr lang="en-US" i="1" dirty="0" smtClean="0"/>
          </a:p>
          <a:p>
            <a:pPr>
              <a:buClr>
                <a:schemeClr val="accent3"/>
              </a:buClr>
              <a:buSzPct val="25000"/>
            </a:pPr>
            <a:r>
              <a:rPr lang="en-US" b="1" i="1" u="sng" dirty="0" smtClean="0"/>
              <a:t>They</a:t>
            </a:r>
            <a:r>
              <a:rPr lang="en-US" b="1" i="1" u="sng" baseline="0" dirty="0" smtClean="0"/>
              <a:t> are concepts that you already master, whether formally or not (you may be better at some than others…which is true for everyone)</a:t>
            </a:r>
            <a:endParaRPr lang="en-US" b="1" i="1" u="sng" dirty="0" smtClean="0"/>
          </a:p>
          <a:p>
            <a:pPr>
              <a:buClr>
                <a:schemeClr val="accent3"/>
              </a:buClr>
              <a:buSzPct val="25000"/>
              <a:buFont typeface="Arial"/>
              <a:buChar char="•"/>
            </a:pPr>
            <a:r>
              <a:rPr lang="en-US" dirty="0" smtClean="0"/>
              <a:t>Explain it clockwise: Computational concepts put into action are Practices, and</a:t>
            </a:r>
            <a:r>
              <a:rPr lang="en-US" baseline="0" dirty="0" smtClean="0"/>
              <a:t> that leads</a:t>
            </a:r>
            <a:r>
              <a:rPr lang="en-US" dirty="0" smtClean="0"/>
              <a:t> to Perspectives.</a:t>
            </a:r>
          </a:p>
          <a:p>
            <a:pPr>
              <a:buClr>
                <a:schemeClr val="accent3"/>
              </a:buClr>
              <a:buSzPct val="25000"/>
              <a:buFont typeface="Arial"/>
              <a:buChar char="•"/>
            </a:pPr>
            <a:r>
              <a:rPr lang="en-US" dirty="0" smtClean="0"/>
              <a:t>Explain to teachers that even though some of these concepts might seem like</a:t>
            </a:r>
            <a:r>
              <a:rPr lang="en-US" baseline="0" dirty="0" smtClean="0"/>
              <a:t> a giant black-hole</a:t>
            </a:r>
            <a:r>
              <a:rPr lang="en-US" dirty="0" smtClean="0"/>
              <a:t> now, they already use and understand many of them daily as we will see in next set of slides</a:t>
            </a:r>
          </a:p>
          <a:p>
            <a:pPr>
              <a:buClr>
                <a:schemeClr val="accent3"/>
              </a:buClr>
              <a:buSzPct val="25000"/>
              <a:buFont typeface="Arial"/>
              <a:buChar char="•"/>
            </a:pPr>
            <a:r>
              <a:rPr lang="en-US" dirty="0" smtClean="0"/>
              <a:t>End on Perspectives as the reason why we would want to learn and teach computational thinking, </a:t>
            </a:r>
          </a:p>
          <a:p>
            <a:pPr>
              <a:buClr>
                <a:schemeClr val="accent3"/>
              </a:buClr>
              <a:buSzPct val="25000"/>
            </a:pPr>
            <a:endParaRPr lang="en-US" u="sng" dirty="0" smtClean="0"/>
          </a:p>
          <a:p>
            <a:pPr>
              <a:buClr>
                <a:schemeClr val="accent3"/>
              </a:buClr>
              <a:buSzPct val="25000"/>
            </a:pPr>
            <a:r>
              <a:rPr lang="en-US" u="sng" dirty="0" smtClean="0"/>
              <a:t>Concepts</a:t>
            </a:r>
            <a:r>
              <a:rPr lang="en-US" u="none" dirty="0" smtClean="0"/>
              <a:t/>
            </a:r>
            <a:br>
              <a:rPr lang="en-US" u="none" dirty="0" smtClean="0"/>
            </a:br>
            <a:r>
              <a:rPr lang="en-US" i="1" u="none" dirty="0" smtClean="0"/>
              <a:t>Concepts</a:t>
            </a:r>
            <a:r>
              <a:rPr lang="en-US" i="1" u="none" baseline="0" dirty="0" smtClean="0"/>
              <a:t> that designers use as they program; these concepts are common to all programming and transfer to non-programming contexts</a:t>
            </a:r>
            <a:endParaRPr lang="en-US" u="none" dirty="0" smtClean="0"/>
          </a:p>
          <a:p>
            <a:pPr>
              <a:buClr>
                <a:schemeClr val="accent3"/>
              </a:buClr>
              <a:buSzPct val="25000"/>
              <a:buFont typeface="Arial"/>
              <a:buChar char="•"/>
            </a:pPr>
            <a:r>
              <a:rPr lang="en-US" u="none" dirty="0" smtClean="0"/>
              <a:t>Algorithm:</a:t>
            </a:r>
            <a:r>
              <a:rPr lang="en-US" u="none" baseline="0" dirty="0" smtClean="0"/>
              <a:t> a series of step-by-step instructions</a:t>
            </a:r>
            <a:endParaRPr lang="en-US" u="none" dirty="0" smtClean="0"/>
          </a:p>
          <a:p>
            <a:pPr>
              <a:buClr>
                <a:schemeClr val="accent3"/>
              </a:buClr>
              <a:buSzPct val="25000"/>
              <a:buFont typeface="Arial"/>
              <a:buChar char="•"/>
            </a:pPr>
            <a:r>
              <a:rPr lang="en-US" u="none" dirty="0" smtClean="0"/>
              <a:t>Decomposition: breaking</a:t>
            </a:r>
            <a:r>
              <a:rPr lang="en-US" u="none" baseline="0" dirty="0" smtClean="0"/>
              <a:t> down a complex problem into simpler parts</a:t>
            </a:r>
          </a:p>
          <a:p>
            <a:pPr marL="0" marR="0" lvl="0" indent="0" algn="l" defTabSz="457200" rtl="0" eaLnBrk="1" fontAlgn="auto" latinLnBrk="0" hangingPunct="1">
              <a:lnSpc>
                <a:spcPct val="100000"/>
              </a:lnSpc>
              <a:spcBef>
                <a:spcPts val="0"/>
              </a:spcBef>
              <a:spcAft>
                <a:spcPts val="0"/>
              </a:spcAft>
              <a:buClr>
                <a:schemeClr val="accent3"/>
              </a:buClr>
              <a:buSzPct val="25000"/>
              <a:buFont typeface="Arial"/>
              <a:buChar char="•"/>
              <a:tabLst/>
              <a:defRPr/>
            </a:pPr>
            <a:r>
              <a:rPr lang="en-US" u="none" baseline="0" dirty="0" smtClean="0"/>
              <a:t>Abstraction: keeping essential characteristics/information (from the </a:t>
            </a:r>
            <a:r>
              <a:rPr lang="en-US" u="none" baseline="0" dirty="0" err="1" smtClean="0"/>
              <a:t>latin</a:t>
            </a:r>
            <a:r>
              <a:rPr lang="en-US" u="none" baseline="0" dirty="0" smtClean="0"/>
              <a:t> abs- “away from” and “trahere” -draw)</a:t>
            </a:r>
            <a:endParaRPr lang="en-US" u="sng" baseline="0" dirty="0" smtClean="0"/>
          </a:p>
          <a:p>
            <a:pPr marL="0" marR="0" lvl="0" indent="0" algn="l" defTabSz="457200" rtl="0" eaLnBrk="1" fontAlgn="auto" latinLnBrk="0" hangingPunct="1">
              <a:lnSpc>
                <a:spcPct val="100000"/>
              </a:lnSpc>
              <a:spcBef>
                <a:spcPts val="0"/>
              </a:spcBef>
              <a:spcAft>
                <a:spcPts val="0"/>
              </a:spcAft>
              <a:buClr>
                <a:schemeClr val="accent3"/>
              </a:buClr>
              <a:buSzPct val="25000"/>
              <a:buFont typeface="Arial"/>
              <a:buChar char="•"/>
              <a:tabLst/>
              <a:defRPr/>
            </a:pPr>
            <a:r>
              <a:rPr lang="en-US" u="none" dirty="0" smtClean="0"/>
              <a:t>Logic: Analyzing</a:t>
            </a:r>
            <a:r>
              <a:rPr lang="en-US" u="none" baseline="0" dirty="0" smtClean="0"/>
              <a:t> and predicting </a:t>
            </a:r>
            <a:endParaRPr lang="en-US" u="none" dirty="0" smtClean="0"/>
          </a:p>
          <a:p>
            <a:pPr>
              <a:buClr>
                <a:schemeClr val="accent3"/>
              </a:buClr>
              <a:buSzPct val="25000"/>
              <a:buFont typeface="Arial"/>
              <a:buChar char="•"/>
            </a:pPr>
            <a:r>
              <a:rPr lang="en-US" u="none" dirty="0" smtClean="0"/>
              <a:t>Pattern</a:t>
            </a:r>
            <a:r>
              <a:rPr lang="en-US" u="none" baseline="0" dirty="0" smtClean="0"/>
              <a:t> Recognition: learning to identify and use similarities in order to: simply, shorten, apply similar solutions</a:t>
            </a:r>
          </a:p>
          <a:p>
            <a:pPr>
              <a:buClr>
                <a:schemeClr val="accent3"/>
              </a:buClr>
              <a:buSzPct val="25000"/>
            </a:pPr>
            <a:endParaRPr lang="en-US" u="sng" dirty="0" smtClean="0"/>
          </a:p>
          <a:p>
            <a:pPr>
              <a:buClr>
                <a:schemeClr val="accent3"/>
              </a:buClr>
              <a:buSzPct val="25000"/>
            </a:pPr>
            <a:r>
              <a:rPr lang="en-US" u="sng" dirty="0" smtClean="0"/>
              <a:t>Practices:</a:t>
            </a:r>
          </a:p>
          <a:p>
            <a:pPr>
              <a:buClr>
                <a:schemeClr val="accent3"/>
              </a:buClr>
              <a:buSzPct val="25000"/>
            </a:pPr>
            <a:r>
              <a:rPr lang="en-US" i="1" u="none" dirty="0" smtClean="0"/>
              <a:t>Practices</a:t>
            </a:r>
            <a:r>
              <a:rPr lang="en-US" i="1" u="none" baseline="0" dirty="0" smtClean="0"/>
              <a:t> designers develop as they program: it is the process of construction and design. Practices focus on the process of thinking and learning, moving beyond the “what” you are learning to the “how” you are learning.</a:t>
            </a:r>
            <a:endParaRPr lang="en-US" i="1" u="none" dirty="0" smtClean="0"/>
          </a:p>
          <a:p>
            <a:pPr>
              <a:buClr>
                <a:schemeClr val="accent3"/>
              </a:buClr>
              <a:buSzPct val="25000"/>
              <a:buFont typeface="Arial"/>
              <a:buChar char="•"/>
            </a:pPr>
            <a:r>
              <a:rPr lang="en-US" b="0" u="none" dirty="0" smtClean="0"/>
              <a:t>Experimenting: trial</a:t>
            </a:r>
            <a:r>
              <a:rPr lang="en-US" b="0" u="none" baseline="0" dirty="0" smtClean="0"/>
              <a:t> and error, testing new things, having an idea and trying to see how to make it work (incremental &amp; iterative process)</a:t>
            </a:r>
            <a:endParaRPr lang="en-US" b="0" u="none" dirty="0" smtClean="0"/>
          </a:p>
          <a:p>
            <a:pPr>
              <a:buClr>
                <a:schemeClr val="accent3"/>
              </a:buClr>
              <a:buSzPct val="25000"/>
              <a:buFont typeface="Arial"/>
              <a:buChar char="•"/>
            </a:pPr>
            <a:r>
              <a:rPr lang="en-US" b="0" u="none" dirty="0" smtClean="0"/>
              <a:t>Debugging:</a:t>
            </a:r>
            <a:r>
              <a:rPr lang="en-US" b="0" u="none" baseline="0" dirty="0" smtClean="0"/>
              <a:t> Answering the question “Does it work the way I want it to?” If the answer is “No”, figure out why then fix it. (incremental &amp; iterative process)</a:t>
            </a:r>
            <a:endParaRPr lang="en-US" b="0" u="none" dirty="0" smtClean="0"/>
          </a:p>
          <a:p>
            <a:pPr>
              <a:buClr>
                <a:schemeClr val="accent3"/>
              </a:buClr>
              <a:buSzPct val="25000"/>
              <a:buFont typeface="Arial"/>
              <a:buChar char="•"/>
            </a:pPr>
            <a:r>
              <a:rPr lang="en-US" b="0" u="none" dirty="0" smtClean="0"/>
              <a:t>Collaboration: </a:t>
            </a:r>
          </a:p>
          <a:p>
            <a:pPr>
              <a:buClr>
                <a:schemeClr val="accent3"/>
              </a:buClr>
              <a:buSzPct val="25000"/>
              <a:buFont typeface="Arial"/>
              <a:buChar char="•"/>
            </a:pPr>
            <a:r>
              <a:rPr lang="en-US" b="0" u="none" dirty="0" smtClean="0"/>
              <a:t>Planning: </a:t>
            </a:r>
            <a:endParaRPr lang="en-US" u="sng" dirty="0" smtClean="0"/>
          </a:p>
          <a:p>
            <a:pPr>
              <a:buClr>
                <a:schemeClr val="accent3"/>
              </a:buClr>
              <a:buSzPct val="25000"/>
            </a:pPr>
            <a:r>
              <a:rPr lang="en-US" dirty="0" smtClean="0"/>
              <a:t/>
            </a:r>
            <a:br>
              <a:rPr lang="en-US" dirty="0" smtClean="0"/>
            </a:br>
            <a:r>
              <a:rPr lang="en-US" b="0" u="sng" dirty="0" smtClean="0"/>
              <a:t>Perspectives:</a:t>
            </a:r>
          </a:p>
          <a:p>
            <a:pPr>
              <a:buClr>
                <a:schemeClr val="accent3"/>
              </a:buClr>
              <a:buSzPct val="25000"/>
            </a:pPr>
            <a:r>
              <a:rPr lang="en-US" i="1" u="none" baseline="0" dirty="0" smtClean="0"/>
              <a:t>Designers evolve their understanding of the technological world around them, their relationship with others, and of themselves.</a:t>
            </a:r>
            <a:endParaRPr lang="en-US" i="1" u="none" dirty="0" smtClean="0"/>
          </a:p>
          <a:p>
            <a:pPr>
              <a:buClr>
                <a:schemeClr val="accent3"/>
              </a:buClr>
              <a:buSzPct val="25000"/>
              <a:buFont typeface="Arial"/>
              <a:buChar char="•"/>
            </a:pPr>
            <a:r>
              <a:rPr lang="en-US" dirty="0" smtClean="0"/>
              <a:t>Expressing =  computer</a:t>
            </a:r>
            <a:r>
              <a:rPr lang="en-US" baseline="0" dirty="0" smtClean="0"/>
              <a:t> </a:t>
            </a:r>
            <a:r>
              <a:rPr lang="en-US" dirty="0" smtClean="0"/>
              <a:t>programming can be a means of expressing</a:t>
            </a:r>
            <a:r>
              <a:rPr lang="en-US" baseline="0" dirty="0" smtClean="0"/>
              <a:t> oneself because it is a tool, it can be used in many different ways (web pages, art, music, games, etc…) just like a pencil can be used to write a report or draw a picture.</a:t>
            </a:r>
            <a:endParaRPr lang="en-US" dirty="0" smtClean="0"/>
          </a:p>
          <a:p>
            <a:pPr>
              <a:buClr>
                <a:schemeClr val="accent3"/>
              </a:buClr>
              <a:buSzPct val="25000"/>
              <a:buFont typeface="Arial"/>
              <a:buChar char="•"/>
            </a:pPr>
            <a:r>
              <a:rPr lang="en-US" dirty="0" smtClean="0"/>
              <a:t>Understanding = being better able to understand today’s </a:t>
            </a:r>
            <a:r>
              <a:rPr lang="en-US" dirty="0" err="1" smtClean="0"/>
              <a:t>sociotechno</a:t>
            </a:r>
            <a:r>
              <a:rPr lang="en-US" baseline="0" dirty="0" smtClean="0"/>
              <a:t> </a:t>
            </a:r>
            <a:r>
              <a:rPr lang="en-US" dirty="0" smtClean="0"/>
              <a:t>reality</a:t>
            </a:r>
            <a:r>
              <a:rPr lang="en-US" baseline="0" dirty="0" smtClean="0"/>
              <a:t> - being able to recognize and use some of the tools that create this reality </a:t>
            </a:r>
            <a:endParaRPr lang="en-US" dirty="0" smtClean="0"/>
          </a:p>
          <a:p>
            <a:pPr>
              <a:buClr>
                <a:schemeClr val="accent3"/>
              </a:buClr>
              <a:buSzPct val="25000"/>
              <a:buFont typeface="Arial"/>
              <a:buChar char="•"/>
            </a:pPr>
            <a:r>
              <a:rPr lang="en-US" baseline="0" dirty="0" smtClean="0"/>
              <a:t>Connecting = creativity and learning are deeply social practice, facilitate being</a:t>
            </a:r>
            <a:r>
              <a:rPr lang="en-US" dirty="0" smtClean="0"/>
              <a:t> able to reach out to others in a new ways</a:t>
            </a:r>
            <a:r>
              <a:rPr lang="en-US" baseline="0" dirty="0" smtClean="0"/>
              <a:t> (creating with others and creating for others)</a:t>
            </a:r>
            <a:endParaRPr lang="en-US" dirty="0" smtClean="0"/>
          </a:p>
          <a:p>
            <a:pPr>
              <a:buSzPct val="25000"/>
            </a:pPr>
            <a:endParaRPr lang="en-US" dirty="0" smtClean="0"/>
          </a:p>
          <a:p>
            <a:pPr>
              <a:buSzPct val="25000"/>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idx="10"/>
          </p:nvPr>
        </p:nvSpPr>
        <p:spPr/>
        <p:txBody>
          <a:bodyPr/>
          <a:lstStyle/>
          <a:p>
            <a:pPr algn="r"/>
            <a:fld id="{C4E96AD1-13A2-4FAB-AC1C-999EA83EC353}" type="slidenum">
              <a:rPr lang="en-US" spc="-1" smtClean="0">
                <a:uFill>
                  <a:solidFill>
                    <a:srgbClr val="FFFFFF"/>
                  </a:solidFill>
                </a:uFill>
                <a:latin typeface="Times New Roman"/>
              </a:rPr>
              <a:pPr algn="r"/>
              <a:t>20</a:t>
            </a:fld>
            <a:endParaRPr lang="en-US" spc="-1" dirty="0">
              <a:uFill>
                <a:solidFill>
                  <a:srgbClr val="FFFFFF"/>
                </a:solidFill>
              </a:uFill>
              <a:latin typeface="Times New Roman"/>
            </a:endParaRPr>
          </a:p>
        </p:txBody>
      </p: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583214629"/>
      </p:ext>
    </p:extLst>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4" name="Shape 304"/>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Clr>
                <a:schemeClr val="accent3"/>
              </a:buClr>
              <a:buSzPct val="25000"/>
            </a:pPr>
            <a:r>
              <a:rPr lang="en-US" sz="1600" b="0" u="none" baseline="0" dirty="0" smtClean="0"/>
              <a:t>Adults (and especially teachers) employ these practices all the time!</a:t>
            </a:r>
            <a:br>
              <a:rPr lang="en-US" sz="1600" b="0" u="none" baseline="0" dirty="0" smtClean="0"/>
            </a:br>
            <a:r>
              <a:rPr lang="en-US" sz="1600" b="0" u="none" baseline="0" dirty="0" smtClean="0"/>
              <a:t>What are examples of these practices in day-to-day life?</a:t>
            </a:r>
            <a:br>
              <a:rPr lang="en-US" sz="1600" b="0" u="none" baseline="0" dirty="0" smtClean="0"/>
            </a:br>
            <a:endParaRPr lang="en-US" sz="1600" b="0" u="none" baseline="0" dirty="0" smtClean="0"/>
          </a:p>
          <a:p>
            <a:pPr>
              <a:buClr>
                <a:schemeClr val="accent3"/>
              </a:buClr>
              <a:buSzPct val="25000"/>
            </a:pPr>
            <a:r>
              <a:rPr lang="en-US" sz="1600" b="0" i="1" u="sng" baseline="0" dirty="0" smtClean="0"/>
              <a:t>Experimenting: </a:t>
            </a:r>
            <a:r>
              <a:rPr lang="en-US" sz="1600" b="0" u="sng" baseline="0" dirty="0" smtClean="0"/>
              <a:t/>
            </a:r>
            <a:br>
              <a:rPr lang="en-US" sz="1600" b="0" u="sng" baseline="0" dirty="0" smtClean="0"/>
            </a:br>
            <a:r>
              <a:rPr lang="en-US" sz="1600" b="0" u="none" baseline="0" dirty="0" smtClean="0"/>
              <a:t>Cooking/Baking: improving a recipe, trying different combinations…</a:t>
            </a:r>
            <a:br>
              <a:rPr lang="en-US" sz="1600" b="0" u="none" baseline="0" dirty="0" smtClean="0"/>
            </a:br>
            <a:endParaRPr lang="en-US" sz="1600" b="0" u="none" baseline="0" dirty="0" smtClean="0"/>
          </a:p>
          <a:p>
            <a:pPr>
              <a:buClr>
                <a:schemeClr val="accent3"/>
              </a:buClr>
              <a:buSzPct val="25000"/>
            </a:pPr>
            <a:r>
              <a:rPr lang="en-US" sz="1600" b="0" i="1" u="sng" baseline="0" dirty="0" smtClean="0"/>
              <a:t>Collaboration: </a:t>
            </a:r>
            <a:br>
              <a:rPr lang="en-US" sz="1600" b="0" i="1" u="sng" baseline="0" dirty="0" smtClean="0"/>
            </a:br>
            <a:r>
              <a:rPr lang="en-US" sz="1600" b="0" u="none" baseline="0" dirty="0" smtClean="0"/>
              <a:t>For most things in life, you collaborate with others. </a:t>
            </a:r>
            <a:br>
              <a:rPr lang="en-US" sz="1600" b="0" u="none" baseline="0" dirty="0" smtClean="0"/>
            </a:br>
            <a:r>
              <a:rPr lang="en-US" sz="1600" b="0" u="none" baseline="0" dirty="0" smtClean="0"/>
              <a:t>For example in this workshop: (to the participants) You are being quiet, listening and participating. As the instructor, I am standing, speaking clearly and answering your questions.</a:t>
            </a:r>
          </a:p>
          <a:p>
            <a:pPr>
              <a:buClr>
                <a:schemeClr val="accent3"/>
              </a:buClr>
              <a:buSzPct val="25000"/>
            </a:pPr>
            <a:r>
              <a:rPr lang="en-US" sz="1600" b="0" u="none" dirty="0" smtClean="0"/>
              <a:t/>
            </a:r>
            <a:br>
              <a:rPr lang="en-US" sz="1600" b="0" u="none" dirty="0" smtClean="0"/>
            </a:br>
            <a:r>
              <a:rPr lang="en-US" sz="1600" b="0" i="1" u="sng" dirty="0" smtClean="0"/>
              <a:t>Planning:</a:t>
            </a:r>
          </a:p>
          <a:p>
            <a:pPr>
              <a:buClr>
                <a:schemeClr val="accent3"/>
              </a:buClr>
              <a:buSzPct val="25000"/>
            </a:pPr>
            <a:r>
              <a:rPr lang="en-US" sz="1600" b="0" i="0" u="none" dirty="0" smtClean="0"/>
              <a:t>We</a:t>
            </a:r>
            <a:r>
              <a:rPr lang="en-US" sz="1600" b="0" i="0" u="none" baseline="0" dirty="0" smtClean="0"/>
              <a:t> usually plan things out when tasks are complex or unfamiliar. </a:t>
            </a:r>
            <a:br>
              <a:rPr lang="en-US" sz="1600" b="0" i="0" u="none" baseline="0" dirty="0" smtClean="0"/>
            </a:br>
            <a:r>
              <a:rPr lang="en-US" sz="1600" b="0" i="0" u="none" baseline="0" dirty="0" smtClean="0"/>
              <a:t>Ex.: For instance, how did you get here today? (for workshops that are not being held in the school)</a:t>
            </a:r>
            <a:br>
              <a:rPr lang="en-US" sz="1600" b="0" i="0" u="none" baseline="0" dirty="0" smtClean="0"/>
            </a:br>
            <a:r>
              <a:rPr lang="en-US" sz="1600" b="0" i="0" u="none" baseline="0" dirty="0" smtClean="0"/>
              <a:t>It is important to have a clear idea of what you are trying to accomplish.</a:t>
            </a:r>
            <a:br>
              <a:rPr lang="en-US" sz="1600" b="0" i="0" u="none" baseline="0" dirty="0" smtClean="0"/>
            </a:br>
            <a:endParaRPr lang="en-US" sz="1600" b="0" i="0" u="none" dirty="0" smtClean="0"/>
          </a:p>
          <a:p>
            <a:pPr marL="0" marR="0" indent="0" algn="l" defTabSz="457200" rtl="0" eaLnBrk="1" fontAlgn="auto" latinLnBrk="0" hangingPunct="1">
              <a:lnSpc>
                <a:spcPct val="100000"/>
              </a:lnSpc>
              <a:spcBef>
                <a:spcPts val="0"/>
              </a:spcBef>
              <a:spcAft>
                <a:spcPts val="0"/>
              </a:spcAft>
              <a:buClr>
                <a:schemeClr val="accent3"/>
              </a:buClr>
              <a:buSzPct val="25000"/>
              <a:buFontTx/>
              <a:buNone/>
              <a:tabLst/>
              <a:defRPr/>
            </a:pPr>
            <a:r>
              <a:rPr lang="en-US" sz="1600" b="0" i="1" u="sng" baseline="0" dirty="0" smtClean="0"/>
              <a:t>Debugging: </a:t>
            </a:r>
            <a:r>
              <a:rPr lang="en-US" sz="1600" b="0" u="none" baseline="0" dirty="0" smtClean="0"/>
              <a:t/>
            </a:r>
            <a:br>
              <a:rPr lang="en-US" sz="1600" b="0" u="none" baseline="0" dirty="0" smtClean="0"/>
            </a:br>
            <a:r>
              <a:rPr lang="en-US" sz="1600" b="0" u="none" baseline="0" dirty="0" smtClean="0"/>
              <a:t>We all do this without thinking, it’s known as auto-correction (we see that we’ve made a mistake, we correct it and keep on going). </a:t>
            </a:r>
            <a:br>
              <a:rPr lang="en-US" sz="1600" b="0" u="none" baseline="0" dirty="0" smtClean="0"/>
            </a:br>
            <a:r>
              <a:rPr lang="en-US" sz="1600" b="0" u="none" baseline="0" dirty="0" smtClean="0"/>
              <a:t>Say when you’re parking your car, and you need to “re-adjust” or you buttoned your shirt and missed a button.</a:t>
            </a:r>
            <a:br>
              <a:rPr lang="en-US" sz="1600" b="0" u="none" baseline="0" dirty="0" smtClean="0"/>
            </a:br>
            <a:endParaRPr lang="en-US" sz="1600" b="0" u="none" baseline="0" dirty="0" smtClean="0"/>
          </a:p>
          <a:p>
            <a:pPr>
              <a:buClr>
                <a:schemeClr val="accent3"/>
              </a:buClr>
              <a:buSzPct val="25000"/>
            </a:pPr>
            <a:endParaRPr lang="en-US" sz="1600" u="sng" dirty="0" smtClean="0"/>
          </a:p>
          <a:p>
            <a:pPr marL="220104" indent="-220104">
              <a:lnSpc>
                <a:spcPct val="125000"/>
              </a:lnSpc>
              <a:buClr>
                <a:srgbClr val="000000"/>
              </a:buClr>
              <a:buSzPct val="25000"/>
            </a:pPr>
            <a:endParaRPr sz="1600" dirty="0">
              <a:solidFill>
                <a:srgbClr val="000000"/>
              </a:solidFill>
            </a:endParaRPr>
          </a:p>
        </p:txBody>
      </p:sp>
      <p:sp>
        <p:nvSpPr>
          <p:cNvPr id="305" name="Shape 305"/>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21</a:t>
            </a:fld>
            <a:endParaRPr lang="en" sz="1200">
              <a:solidFill>
                <a:schemeClr val="dk1"/>
              </a:solidFill>
              <a:latin typeface="Calibri"/>
              <a:ea typeface="Calibri"/>
              <a:cs typeface="Calibri"/>
              <a:sym typeface="Calibri"/>
            </a:endParaRPr>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2768538740"/>
      </p:ext>
    </p:extLst>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4" name="Shape 304"/>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marL="220104" marR="0" indent="-220104" algn="l" defTabSz="457200" rtl="0" eaLnBrk="1" fontAlgn="auto" latinLnBrk="0" hangingPunct="1">
              <a:lnSpc>
                <a:spcPct val="125000"/>
              </a:lnSpc>
              <a:spcBef>
                <a:spcPts val="0"/>
              </a:spcBef>
              <a:spcAft>
                <a:spcPts val="0"/>
              </a:spcAft>
              <a:buClrTx/>
              <a:buSzPct val="25000"/>
              <a:buFontTx/>
              <a:buNone/>
              <a:tabLst/>
              <a:defRPr/>
            </a:pPr>
            <a:r>
              <a:rPr lang="en-US" sz="1200" b="0" u="none" dirty="0" smtClean="0"/>
              <a:t>Debugging:</a:t>
            </a:r>
            <a:r>
              <a:rPr lang="en-US" sz="1200" b="0" u="none" baseline="0" dirty="0" smtClean="0"/>
              <a:t> Answering the question “Does it work the way I want it to?” If the answer is “No”, figure out why then fix it. (incremental &amp; iterative process)</a:t>
            </a:r>
          </a:p>
          <a:p>
            <a:pPr marL="220104" marR="0" indent="-220104" algn="l" defTabSz="457200" rtl="0" eaLnBrk="1" fontAlgn="auto" latinLnBrk="0" hangingPunct="1">
              <a:lnSpc>
                <a:spcPct val="125000"/>
              </a:lnSpc>
              <a:spcBef>
                <a:spcPts val="0"/>
              </a:spcBef>
              <a:spcAft>
                <a:spcPts val="0"/>
              </a:spcAft>
              <a:buClrTx/>
              <a:buSzPct val="25000"/>
              <a:buFontTx/>
              <a:buNone/>
              <a:tabLst/>
              <a:defRPr/>
            </a:pPr>
            <a:r>
              <a:rPr lang="en-US" sz="1200" b="0" u="none" baseline="0" dirty="0" smtClean="0"/>
              <a:t>Things rarely (if ever) work just as imagined, it is critical fro designers to develop strategies for dealing with - and anticipating – anticipating problems.</a:t>
            </a:r>
            <a:endParaRPr lang="en-US" sz="1200" b="0" u="none" dirty="0" smtClean="0"/>
          </a:p>
          <a:p>
            <a:pPr marL="220104" indent="-220104">
              <a:lnSpc>
                <a:spcPct val="125000"/>
              </a:lnSpc>
              <a:buSzPct val="25000"/>
            </a:pPr>
            <a:endParaRPr lang="en-CA" b="1" u="sng" dirty="0" smtClean="0">
              <a:solidFill>
                <a:srgbClr val="000000"/>
              </a:solidFill>
              <a:latin typeface="Arial"/>
              <a:ea typeface="Arial"/>
              <a:cs typeface="Arial"/>
              <a:sym typeface="Arial"/>
            </a:endParaRPr>
          </a:p>
          <a:p>
            <a:pPr marL="220104" indent="-220104">
              <a:lnSpc>
                <a:spcPct val="125000"/>
              </a:lnSpc>
              <a:buSzPct val="25000"/>
            </a:pPr>
            <a:r>
              <a:rPr lang="en-CA" b="1" u="sng" dirty="0" smtClean="0">
                <a:solidFill>
                  <a:srgbClr val="000000"/>
                </a:solidFill>
                <a:latin typeface="Arial"/>
                <a:ea typeface="Arial"/>
                <a:cs typeface="Arial"/>
                <a:sym typeface="Arial"/>
              </a:rPr>
              <a:t>A</a:t>
            </a:r>
            <a:r>
              <a:rPr lang="en-CA" b="1" u="sng" baseline="0" dirty="0" smtClean="0">
                <a:solidFill>
                  <a:srgbClr val="000000"/>
                </a:solidFill>
                <a:latin typeface="Arial"/>
                <a:ea typeface="Arial"/>
                <a:cs typeface="Arial"/>
                <a:sym typeface="Arial"/>
              </a:rPr>
              <a:t> little trivia:</a:t>
            </a:r>
            <a:endParaRPr lang="en-CA" b="1" u="sng" dirty="0" smtClean="0">
              <a:solidFill>
                <a:srgbClr val="000000"/>
              </a:solidFill>
              <a:latin typeface="Arial"/>
              <a:ea typeface="Arial"/>
              <a:cs typeface="Arial"/>
              <a:sym typeface="Arial"/>
            </a:endParaRPr>
          </a:p>
          <a:p>
            <a:pPr marL="220104" indent="-220104">
              <a:lnSpc>
                <a:spcPct val="125000"/>
              </a:lnSpc>
              <a:buSzPct val="25000"/>
            </a:pPr>
            <a:endParaRPr lang="en-CA" dirty="0" smtClean="0">
              <a:solidFill>
                <a:srgbClr val="000000"/>
              </a:solidFill>
              <a:latin typeface="Arial"/>
              <a:ea typeface="Arial"/>
              <a:cs typeface="Arial"/>
              <a:sym typeface="Arial"/>
            </a:endParaRPr>
          </a:p>
          <a:p>
            <a:pPr marL="220104" indent="-220104">
              <a:lnSpc>
                <a:spcPct val="125000"/>
              </a:lnSpc>
              <a:buSzPct val="25000"/>
            </a:pPr>
            <a:r>
              <a:rPr lang="en-CA" dirty="0" smtClean="0">
                <a:solidFill>
                  <a:srgbClr val="000000"/>
                </a:solidFill>
                <a:latin typeface="Arial"/>
                <a:ea typeface="Arial"/>
                <a:cs typeface="Arial"/>
                <a:sym typeface="Arial"/>
              </a:rPr>
              <a:t>This is  the</a:t>
            </a:r>
            <a:r>
              <a:rPr lang="en-CA" baseline="0" dirty="0" smtClean="0">
                <a:solidFill>
                  <a:srgbClr val="000000"/>
                </a:solidFill>
                <a:latin typeface="Arial"/>
                <a:ea typeface="Arial"/>
                <a:cs typeface="Arial"/>
                <a:sym typeface="Arial"/>
              </a:rPr>
              <a:t> very f</a:t>
            </a:r>
            <a:r>
              <a:rPr lang="en-CA" dirty="0" smtClean="0">
                <a:solidFill>
                  <a:srgbClr val="000000"/>
                </a:solidFill>
                <a:latin typeface="Arial"/>
                <a:ea typeface="Arial"/>
                <a:cs typeface="Arial"/>
                <a:sym typeface="Arial"/>
              </a:rPr>
              <a:t>irst instance</a:t>
            </a:r>
            <a:r>
              <a:rPr lang="en-CA" baseline="0" dirty="0" smtClean="0">
                <a:solidFill>
                  <a:srgbClr val="000000"/>
                </a:solidFill>
                <a:latin typeface="Arial"/>
                <a:ea typeface="Arial"/>
                <a:cs typeface="Arial"/>
                <a:sym typeface="Arial"/>
              </a:rPr>
              <a:t> of a computer bug: a</a:t>
            </a:r>
            <a:r>
              <a:rPr lang="en" dirty="0" smtClean="0">
                <a:solidFill>
                  <a:srgbClr val="000000"/>
                </a:solidFill>
                <a:latin typeface="Arial"/>
                <a:ea typeface="Arial"/>
                <a:cs typeface="Arial"/>
                <a:sym typeface="Arial"/>
              </a:rPr>
              <a:t> </a:t>
            </a:r>
            <a:r>
              <a:rPr lang="en-CA" dirty="0" smtClean="0">
                <a:solidFill>
                  <a:srgbClr val="000000"/>
                </a:solidFill>
                <a:latin typeface="Arial"/>
                <a:ea typeface="Arial"/>
                <a:cs typeface="Arial"/>
                <a:sym typeface="Arial"/>
              </a:rPr>
              <a:t>moth found</a:t>
            </a:r>
            <a:r>
              <a:rPr lang="en-CA" baseline="0" dirty="0" smtClean="0">
                <a:solidFill>
                  <a:srgbClr val="000000"/>
                </a:solidFill>
                <a:latin typeface="Arial"/>
                <a:ea typeface="Arial"/>
                <a:cs typeface="Arial"/>
                <a:sym typeface="Arial"/>
              </a:rPr>
              <a:t> in the computer - </a:t>
            </a:r>
            <a:r>
              <a:rPr lang="en" dirty="0" smtClean="0">
                <a:solidFill>
                  <a:srgbClr val="000000"/>
                </a:solidFill>
                <a:latin typeface="Arial"/>
                <a:ea typeface="Arial"/>
                <a:cs typeface="Arial"/>
                <a:sym typeface="Arial"/>
              </a:rPr>
              <a:t>from </a:t>
            </a:r>
            <a:r>
              <a:rPr lang="en" dirty="0">
                <a:solidFill>
                  <a:srgbClr val="000000"/>
                </a:solidFill>
                <a:latin typeface="Arial"/>
                <a:ea typeface="Arial"/>
                <a:cs typeface="Arial"/>
                <a:sym typeface="Arial"/>
              </a:rPr>
              <a:t>Grace Hopper’s blog</a:t>
            </a:r>
          </a:p>
          <a:p>
            <a:pPr marL="220104" indent="-220104">
              <a:lnSpc>
                <a:spcPct val="125000"/>
              </a:lnSpc>
              <a:buSzPct val="25000"/>
            </a:pPr>
            <a:endParaRPr dirty="0">
              <a:solidFill>
                <a:srgbClr val="000000"/>
              </a:solidFill>
              <a:latin typeface="Arial"/>
              <a:ea typeface="Arial"/>
              <a:cs typeface="Arial"/>
              <a:sym typeface="Arial"/>
            </a:endParaRPr>
          </a:p>
          <a:p>
            <a:pPr marL="220104" indent="-220104">
              <a:lnSpc>
                <a:spcPct val="125000"/>
              </a:lnSpc>
              <a:buSzPct val="25000"/>
            </a:pPr>
            <a:endParaRPr dirty="0">
              <a:solidFill>
                <a:srgbClr val="000000"/>
              </a:solidFill>
              <a:latin typeface="Arial"/>
              <a:ea typeface="Arial"/>
              <a:cs typeface="Arial"/>
              <a:sym typeface="Arial"/>
            </a:endParaRPr>
          </a:p>
          <a:p>
            <a:pPr marL="220104" indent="-220104">
              <a:lnSpc>
                <a:spcPct val="125000"/>
              </a:lnSpc>
              <a:buSzPct val="25000"/>
            </a:pPr>
            <a:r>
              <a:rPr lang="en" dirty="0">
                <a:solidFill>
                  <a:srgbClr val="000000"/>
                </a:solidFill>
                <a:latin typeface="Arial"/>
                <a:ea typeface="Arial"/>
                <a:cs typeface="Arial"/>
                <a:sym typeface="Arial"/>
              </a:rPr>
              <a:t>Grace </a:t>
            </a:r>
            <a:r>
              <a:rPr lang="en" dirty="0" smtClean="0">
                <a:solidFill>
                  <a:srgbClr val="000000"/>
                </a:solidFill>
                <a:latin typeface="Arial"/>
                <a:ea typeface="Arial"/>
                <a:cs typeface="Arial"/>
                <a:sym typeface="Arial"/>
              </a:rPr>
              <a:t>Hopper</a:t>
            </a:r>
            <a:r>
              <a:rPr lang="en-CA" dirty="0" smtClean="0">
                <a:solidFill>
                  <a:srgbClr val="000000"/>
                </a:solidFill>
                <a:latin typeface="Arial"/>
                <a:ea typeface="Arial"/>
                <a:cs typeface="Arial"/>
                <a:sym typeface="Arial"/>
              </a:rPr>
              <a:t>, a</a:t>
            </a:r>
            <a:r>
              <a:rPr lang="en-CA" baseline="0" dirty="0" smtClean="0">
                <a:solidFill>
                  <a:srgbClr val="000000"/>
                </a:solidFill>
                <a:latin typeface="Arial"/>
                <a:ea typeface="Arial"/>
                <a:cs typeface="Arial"/>
                <a:sym typeface="Arial"/>
              </a:rPr>
              <a:t> famous computer scientist,</a:t>
            </a:r>
            <a:r>
              <a:rPr lang="en" dirty="0" smtClean="0">
                <a:solidFill>
                  <a:srgbClr val="000000"/>
                </a:solidFill>
                <a:latin typeface="Arial"/>
                <a:ea typeface="Arial"/>
                <a:cs typeface="Arial"/>
                <a:sym typeface="Arial"/>
              </a:rPr>
              <a:t> </a:t>
            </a:r>
            <a:r>
              <a:rPr lang="en" dirty="0">
                <a:solidFill>
                  <a:srgbClr val="000000"/>
                </a:solidFill>
                <a:latin typeface="Arial"/>
                <a:ea typeface="Arial"/>
                <a:cs typeface="Arial"/>
                <a:sym typeface="Arial"/>
              </a:rPr>
              <a:t>is credited for coining the term “debugging”. </a:t>
            </a:r>
            <a:br>
              <a:rPr lang="en" dirty="0">
                <a:solidFill>
                  <a:srgbClr val="000000"/>
                </a:solidFill>
                <a:latin typeface="Arial"/>
                <a:ea typeface="Arial"/>
                <a:cs typeface="Arial"/>
                <a:sym typeface="Arial"/>
              </a:rPr>
            </a:br>
            <a:r>
              <a:rPr lang="en" dirty="0">
                <a:solidFill>
                  <a:srgbClr val="000000"/>
                </a:solidFill>
                <a:latin typeface="Arial"/>
                <a:ea typeface="Arial"/>
                <a:cs typeface="Arial"/>
                <a:sym typeface="Arial"/>
              </a:rPr>
              <a:t>In Computer programming, debugging means getting rid of problems in the code. </a:t>
            </a:r>
            <a:br>
              <a:rPr lang="en" dirty="0">
                <a:solidFill>
                  <a:srgbClr val="000000"/>
                </a:solidFill>
                <a:latin typeface="Arial"/>
                <a:ea typeface="Arial"/>
                <a:cs typeface="Arial"/>
                <a:sym typeface="Arial"/>
              </a:rPr>
            </a:br>
            <a:r>
              <a:rPr lang="en" dirty="0">
                <a:solidFill>
                  <a:srgbClr val="000000"/>
                </a:solidFill>
                <a:latin typeface="Arial"/>
                <a:ea typeface="Arial"/>
                <a:cs typeface="Arial"/>
                <a:sym typeface="Arial"/>
              </a:rPr>
              <a:t>One of Grace Hopper’s computer glitches was actually being caused by a moth in the back of her computer! </a:t>
            </a:r>
            <a:br>
              <a:rPr lang="en" dirty="0">
                <a:solidFill>
                  <a:srgbClr val="000000"/>
                </a:solidFill>
                <a:latin typeface="Arial"/>
                <a:ea typeface="Arial"/>
                <a:cs typeface="Arial"/>
                <a:sym typeface="Arial"/>
              </a:rPr>
            </a:br>
            <a:r>
              <a:rPr lang="en" dirty="0">
                <a:solidFill>
                  <a:srgbClr val="000000"/>
                </a:solidFill>
                <a:latin typeface="Arial"/>
                <a:ea typeface="Arial"/>
                <a:cs typeface="Arial"/>
                <a:sym typeface="Arial"/>
              </a:rPr>
              <a:t>Debugging has become a very important programming technique because the more code there is, the more </a:t>
            </a:r>
            <a:r>
              <a:rPr lang="en" dirty="0" smtClean="0">
                <a:solidFill>
                  <a:srgbClr val="000000"/>
                </a:solidFill>
                <a:latin typeface="Arial"/>
                <a:ea typeface="Arial"/>
                <a:cs typeface="Arial"/>
                <a:sym typeface="Arial"/>
              </a:rPr>
              <a:t>potential</a:t>
            </a:r>
            <a:r>
              <a:rPr lang="en" baseline="0" dirty="0" smtClean="0">
                <a:solidFill>
                  <a:srgbClr val="000000"/>
                </a:solidFill>
                <a:latin typeface="Arial"/>
                <a:ea typeface="Arial"/>
                <a:cs typeface="Arial"/>
                <a:sym typeface="Arial"/>
              </a:rPr>
              <a:t> for </a:t>
            </a:r>
            <a:r>
              <a:rPr lang="en" dirty="0" smtClean="0">
                <a:solidFill>
                  <a:srgbClr val="000000"/>
                </a:solidFill>
                <a:latin typeface="Arial"/>
                <a:ea typeface="Arial"/>
                <a:cs typeface="Arial"/>
                <a:sym typeface="Arial"/>
              </a:rPr>
              <a:t>bugs </a:t>
            </a:r>
            <a:r>
              <a:rPr lang="en" dirty="0">
                <a:solidFill>
                  <a:srgbClr val="000000"/>
                </a:solidFill>
                <a:latin typeface="Arial"/>
                <a:ea typeface="Arial"/>
                <a:cs typeface="Arial"/>
                <a:sym typeface="Arial"/>
              </a:rPr>
              <a:t>there are!</a:t>
            </a:r>
          </a:p>
          <a:p>
            <a:pPr marL="220104" indent="-220104">
              <a:lnSpc>
                <a:spcPct val="125000"/>
              </a:lnSpc>
              <a:buSzPct val="25000"/>
            </a:pPr>
            <a:endParaRPr dirty="0" smtClean="0">
              <a:solidFill>
                <a:srgbClr val="000000"/>
              </a:solidFill>
              <a:latin typeface="Arial"/>
              <a:ea typeface="Arial"/>
              <a:cs typeface="Arial"/>
              <a:sym typeface="Arial"/>
            </a:endParaRPr>
          </a:p>
          <a:p>
            <a:pPr marL="220104" indent="-220104">
              <a:lnSpc>
                <a:spcPct val="125000"/>
              </a:lnSpc>
              <a:buSzPct val="25000"/>
            </a:pPr>
            <a:r>
              <a:rPr lang="en-CA" dirty="0" smtClean="0">
                <a:solidFill>
                  <a:srgbClr val="000000"/>
                </a:solidFill>
                <a:latin typeface="Arial"/>
                <a:ea typeface="Arial"/>
                <a:cs typeface="Arial"/>
                <a:sym typeface="Arial"/>
              </a:rPr>
              <a:t>Computer programmers</a:t>
            </a:r>
            <a:r>
              <a:rPr lang="en-CA" baseline="0" dirty="0" smtClean="0">
                <a:solidFill>
                  <a:srgbClr val="000000"/>
                </a:solidFill>
                <a:latin typeface="Arial"/>
                <a:ea typeface="Arial"/>
                <a:cs typeface="Arial"/>
                <a:sym typeface="Arial"/>
              </a:rPr>
              <a:t> usually say: </a:t>
            </a:r>
            <a:r>
              <a:rPr lang="en" i="1" dirty="0" smtClean="0">
                <a:solidFill>
                  <a:srgbClr val="000000"/>
                </a:solidFill>
                <a:latin typeface="Arial"/>
                <a:ea typeface="Arial"/>
                <a:cs typeface="Arial"/>
                <a:sym typeface="Arial"/>
              </a:rPr>
              <a:t>If </a:t>
            </a:r>
            <a:r>
              <a:rPr lang="en" i="1" dirty="0">
                <a:solidFill>
                  <a:srgbClr val="000000"/>
                </a:solidFill>
                <a:latin typeface="Arial"/>
                <a:ea typeface="Arial"/>
                <a:cs typeface="Arial"/>
                <a:sym typeface="Arial"/>
              </a:rPr>
              <a:t>your program runs perfectly the first time, ask yourself the question “Why did it work?”</a:t>
            </a:r>
          </a:p>
        </p:txBody>
      </p:sp>
      <p:sp>
        <p:nvSpPr>
          <p:cNvPr id="305" name="Shape 305"/>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22</a:t>
            </a:fld>
            <a:endParaRPr lang="en" sz="1200">
              <a:solidFill>
                <a:schemeClr val="dk1"/>
              </a:solidFill>
              <a:latin typeface="Calibri"/>
              <a:ea typeface="Calibri"/>
              <a:cs typeface="Calibri"/>
              <a:sym typeface="Calibri"/>
            </a:endParaRPr>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2266926944"/>
      </p:ext>
    </p:extLst>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SzPct val="25000"/>
            </a:pPr>
            <a:r>
              <a:rPr lang="en-CA" dirty="0" smtClean="0"/>
              <a:t/>
            </a:r>
            <a:br>
              <a:rPr lang="en-CA" dirty="0" smtClean="0"/>
            </a:br>
            <a:r>
              <a:rPr lang="en-CA" dirty="0" smtClean="0"/>
              <a:t>We are surrounded</a:t>
            </a:r>
            <a:r>
              <a:rPr lang="en-CA" baseline="0" dirty="0" smtClean="0"/>
              <a:t> by technology and interactive media however, most of our experiences are as consumers.</a:t>
            </a:r>
          </a:p>
          <a:p>
            <a:pPr>
              <a:buSzPct val="25000"/>
            </a:pPr>
            <a:r>
              <a:rPr lang="en-CA" baseline="0" dirty="0" smtClean="0"/>
              <a:t>Developing computational thinking practices and learning the concepts </a:t>
            </a:r>
            <a:r>
              <a:rPr lang="en" dirty="0" smtClean="0"/>
              <a:t>leads </a:t>
            </a:r>
            <a:r>
              <a:rPr lang="en" dirty="0"/>
              <a:t>to insights and </a:t>
            </a:r>
            <a:r>
              <a:rPr lang="en" dirty="0" smtClean="0"/>
              <a:t>perspectives </a:t>
            </a:r>
            <a:r>
              <a:rPr lang="en" dirty="0"/>
              <a:t>about </a:t>
            </a:r>
            <a:r>
              <a:rPr lang="en-CA" dirty="0" smtClean="0"/>
              <a:t>technology.</a:t>
            </a:r>
            <a:br>
              <a:rPr lang="en-CA" dirty="0" smtClean="0"/>
            </a:br>
            <a:endParaRPr lang="en-CA" dirty="0" smtClean="0"/>
          </a:p>
          <a:p>
            <a:pPr>
              <a:buSzPct val="25000"/>
            </a:pPr>
            <a:endParaRPr lang="en-CA" dirty="0" smtClean="0"/>
          </a:p>
          <a:p>
            <a:pPr>
              <a:buClr>
                <a:schemeClr val="accent3"/>
              </a:buClr>
              <a:buSzPct val="25000"/>
            </a:pPr>
            <a:r>
              <a:rPr lang="en-US" b="1" u="sng" dirty="0" smtClean="0"/>
              <a:t>Perspectives:</a:t>
            </a:r>
          </a:p>
          <a:p>
            <a:pPr marL="0" marR="0" indent="0" algn="l" defTabSz="457200" rtl="0" eaLnBrk="1" fontAlgn="auto" latinLnBrk="0" hangingPunct="1">
              <a:lnSpc>
                <a:spcPct val="100000"/>
              </a:lnSpc>
              <a:spcBef>
                <a:spcPts val="0"/>
              </a:spcBef>
              <a:spcAft>
                <a:spcPts val="0"/>
              </a:spcAft>
              <a:buClr>
                <a:schemeClr val="accent3"/>
              </a:buClr>
              <a:buSzPct val="25000"/>
              <a:buFontTx/>
              <a:buNone/>
              <a:tabLst/>
              <a:defRPr/>
            </a:pPr>
            <a:r>
              <a:rPr lang="en-US" i="1" u="none" baseline="0" dirty="0" smtClean="0"/>
              <a:t>Designers evolve their understanding of the technological world around them, their relationship with others, and of themselves.</a:t>
            </a:r>
            <a:endParaRPr lang="en-US" i="1" u="none" dirty="0" smtClean="0"/>
          </a:p>
          <a:p>
            <a:pPr>
              <a:buClr>
                <a:schemeClr val="accent3"/>
              </a:buClr>
              <a:buSzPct val="25000"/>
            </a:pPr>
            <a:r>
              <a:rPr lang="en-US" i="1" u="none" baseline="0" dirty="0" smtClean="0"/>
              <a:t/>
            </a:r>
            <a:br>
              <a:rPr lang="en-US" i="1" u="none" baseline="0" dirty="0" smtClean="0"/>
            </a:br>
            <a:r>
              <a:rPr lang="en-US" i="1" u="none" baseline="0" dirty="0" smtClean="0"/>
              <a:t/>
            </a:r>
            <a:br>
              <a:rPr lang="en-US" i="1" u="none" baseline="0" dirty="0" smtClean="0"/>
            </a:br>
            <a:r>
              <a:rPr lang="en-US" i="1" u="sng" dirty="0" smtClean="0"/>
              <a:t>Expressing</a:t>
            </a:r>
            <a:r>
              <a:rPr lang="en-US" dirty="0" smtClean="0"/>
              <a:t> </a:t>
            </a:r>
            <a:br>
              <a:rPr lang="en-US" dirty="0" smtClean="0"/>
            </a:br>
            <a:r>
              <a:rPr lang="en-US" dirty="0" smtClean="0"/>
              <a:t>Computer</a:t>
            </a:r>
            <a:r>
              <a:rPr lang="en-US" baseline="0" dirty="0" smtClean="0"/>
              <a:t> </a:t>
            </a:r>
            <a:r>
              <a:rPr lang="en-US" dirty="0" smtClean="0"/>
              <a:t>programming can be a means of expressing</a:t>
            </a:r>
            <a:r>
              <a:rPr lang="en-US" baseline="0" dirty="0" smtClean="0"/>
              <a:t> oneself because it is a tool, it can be used in many different ways (web pages, art, music, games, etc…) just like a pencil can be used to write a report or draw a picture.</a:t>
            </a:r>
            <a:br>
              <a:rPr lang="en-US" baseline="0" dirty="0" smtClean="0"/>
            </a:br>
            <a:r>
              <a:rPr lang="en-US" i="1" baseline="0" dirty="0" smtClean="0"/>
              <a:t>“I can create” and “I can express my ideas through this new medium”</a:t>
            </a:r>
            <a:br>
              <a:rPr lang="en-US" i="1" baseline="0" dirty="0" smtClean="0"/>
            </a:br>
            <a:endParaRPr lang="en-US" i="1" dirty="0" smtClean="0"/>
          </a:p>
          <a:p>
            <a:pPr>
              <a:buClr>
                <a:schemeClr val="accent3"/>
              </a:buClr>
              <a:buSzPct val="25000"/>
              <a:buFont typeface="Arial"/>
              <a:buNone/>
            </a:pPr>
            <a:r>
              <a:rPr lang="en-US" i="1" u="sng" dirty="0" smtClean="0"/>
              <a:t>Understanding</a:t>
            </a:r>
          </a:p>
          <a:p>
            <a:pPr>
              <a:buClr>
                <a:schemeClr val="accent3"/>
              </a:buClr>
              <a:buSzPct val="25000"/>
              <a:buFont typeface="Arial"/>
              <a:buNone/>
            </a:pPr>
            <a:r>
              <a:rPr lang="en-US" dirty="0" smtClean="0"/>
              <a:t>Creating</a:t>
            </a:r>
            <a:r>
              <a:rPr lang="en-US" baseline="0" dirty="0" smtClean="0"/>
              <a:t> awareness to be </a:t>
            </a:r>
            <a:r>
              <a:rPr lang="en-US" dirty="0" smtClean="0"/>
              <a:t>better able to understand today’s socio-techno</a:t>
            </a:r>
            <a:r>
              <a:rPr lang="en-US" baseline="0" dirty="0" smtClean="0"/>
              <a:t> </a:t>
            </a:r>
            <a:r>
              <a:rPr lang="en-US" dirty="0" smtClean="0"/>
              <a:t>reality</a:t>
            </a:r>
            <a:r>
              <a:rPr lang="en-US" baseline="0" dirty="0" smtClean="0"/>
              <a:t>. </a:t>
            </a:r>
            <a:br>
              <a:rPr lang="en-US" baseline="0" dirty="0" smtClean="0"/>
            </a:br>
            <a:r>
              <a:rPr lang="en-US" baseline="0" dirty="0" smtClean="0"/>
              <a:t>Being able to recognize and use some of the tools that create this reality </a:t>
            </a:r>
            <a:br>
              <a:rPr lang="en-US" baseline="0" dirty="0" smtClean="0"/>
            </a:br>
            <a:endParaRPr lang="en-US" dirty="0" smtClean="0"/>
          </a:p>
          <a:p>
            <a:pPr>
              <a:buClr>
                <a:schemeClr val="accent3"/>
              </a:buClr>
              <a:buSzPct val="25000"/>
              <a:buFont typeface="Arial"/>
              <a:buNone/>
            </a:pPr>
            <a:r>
              <a:rPr lang="en-US" i="1" u="sng" baseline="0" dirty="0" smtClean="0"/>
              <a:t>Connecting</a:t>
            </a:r>
            <a:br>
              <a:rPr lang="en-US" i="1" u="sng" baseline="0" dirty="0" smtClean="0"/>
            </a:br>
            <a:r>
              <a:rPr lang="en-US" baseline="0" dirty="0" smtClean="0"/>
              <a:t>Creativity and learning are deeply social practices.</a:t>
            </a:r>
            <a:br>
              <a:rPr lang="en-US" baseline="0" dirty="0" smtClean="0"/>
            </a:br>
            <a:r>
              <a:rPr lang="en-US" baseline="0" dirty="0" smtClean="0"/>
              <a:t>Computational thinking facilitate being</a:t>
            </a:r>
            <a:r>
              <a:rPr lang="en-US" dirty="0" smtClean="0"/>
              <a:t> able to reach out to others in a new ways</a:t>
            </a:r>
            <a:r>
              <a:rPr lang="en-US" baseline="0" dirty="0" smtClean="0"/>
              <a:t>: creating with others and creating for other.</a:t>
            </a:r>
            <a:endParaRPr lang="en-US" dirty="0" smtClean="0"/>
          </a:p>
          <a:p>
            <a:pPr>
              <a:buSzPct val="25000"/>
            </a:pPr>
            <a:endParaRPr lang="en-US" dirty="0" smtClean="0"/>
          </a:p>
          <a:p>
            <a:pPr>
              <a:buSzPct val="25000"/>
            </a:pPr>
            <a:endParaRPr lang="en-US" dirty="0" smtClean="0"/>
          </a:p>
          <a:p>
            <a:pPr>
              <a:buSzPct val="25000"/>
            </a:pPr>
            <a:endParaRPr lang="en" dirty="0"/>
          </a:p>
        </p:txBody>
      </p:sp>
      <p:sp>
        <p:nvSpPr>
          <p:cNvPr id="312" name="Shape 312"/>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23</a:t>
            </a:fld>
            <a:endParaRPr lang="en" sz="1200">
              <a:solidFill>
                <a:schemeClr val="dk1"/>
              </a:solidFill>
              <a:latin typeface="Calibri"/>
              <a:ea typeface="Calibri"/>
              <a:cs typeface="Calibri"/>
              <a:sym typeface="Calibri"/>
            </a:endParaRPr>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3954914312"/>
      </p:ext>
    </p:extLst>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pPr>
              <a:buClr>
                <a:schemeClr val="accent3"/>
              </a:buClr>
              <a:buSzPct val="25000"/>
            </a:pPr>
            <a:r>
              <a:rPr lang="en-US" b="1" u="sng" dirty="0" smtClean="0"/>
              <a:t>Instructor notes</a:t>
            </a:r>
            <a:br>
              <a:rPr lang="en-US" b="1" u="sng" dirty="0" smtClean="0"/>
            </a:br>
            <a:r>
              <a:rPr lang="en-US" b="1" u="sng" dirty="0" smtClean="0"/>
              <a:t/>
            </a:r>
            <a:br>
              <a:rPr lang="en-US" b="1" u="sng" dirty="0" smtClean="0"/>
            </a:br>
            <a:r>
              <a:rPr lang="en-US" i="1" dirty="0" smtClean="0"/>
              <a:t>Introduce this as the big picture. </a:t>
            </a:r>
            <a:br>
              <a:rPr lang="en-US" i="1" dirty="0" smtClean="0"/>
            </a:br>
            <a:r>
              <a:rPr lang="en-US" i="1" dirty="0" smtClean="0"/>
              <a:t>Three</a:t>
            </a:r>
            <a:r>
              <a:rPr lang="en-US" i="1" baseline="0" dirty="0" smtClean="0"/>
              <a:t> key dimensions to Computational Thinking (Brennan &amp; </a:t>
            </a:r>
            <a:r>
              <a:rPr lang="en-US" i="1" baseline="0" dirty="0" err="1" smtClean="0"/>
              <a:t>Resnick</a:t>
            </a:r>
            <a:r>
              <a:rPr lang="en-US" i="1" baseline="0" dirty="0" smtClean="0"/>
              <a:t>, AERA 2012): computational concepts, computational practices, computational perspectives</a:t>
            </a:r>
            <a:r>
              <a:rPr lang="en-US" i="1" dirty="0" smtClean="0"/>
              <a:t/>
            </a:r>
            <a:br>
              <a:rPr lang="en-US" i="1" dirty="0" smtClean="0"/>
            </a:br>
            <a:endParaRPr lang="en-US" i="1" dirty="0" smtClean="0"/>
          </a:p>
          <a:p>
            <a:pPr>
              <a:buClr>
                <a:schemeClr val="accent3"/>
              </a:buClr>
              <a:buSzPct val="25000"/>
            </a:pPr>
            <a:r>
              <a:rPr lang="en-US" b="1" i="1" u="sng" dirty="0" smtClean="0"/>
              <a:t>They</a:t>
            </a:r>
            <a:r>
              <a:rPr lang="en-US" b="1" i="1" u="sng" baseline="0" dirty="0" smtClean="0"/>
              <a:t> are concepts that you already master, whether formally or not (you may be better at some than others…which is true for everyone)</a:t>
            </a:r>
            <a:endParaRPr lang="en-US" b="1" i="1" u="sng" dirty="0" smtClean="0"/>
          </a:p>
          <a:p>
            <a:pPr>
              <a:buClr>
                <a:schemeClr val="accent3"/>
              </a:buClr>
              <a:buSzPct val="25000"/>
              <a:buFont typeface="Arial"/>
              <a:buChar char="•"/>
            </a:pPr>
            <a:r>
              <a:rPr lang="en-US" dirty="0" smtClean="0"/>
              <a:t>Explain it clockwise: Computational concepts put into action are Practices, and</a:t>
            </a:r>
            <a:r>
              <a:rPr lang="en-US" baseline="0" dirty="0" smtClean="0"/>
              <a:t> that leads</a:t>
            </a:r>
            <a:r>
              <a:rPr lang="en-US" dirty="0" smtClean="0"/>
              <a:t> to Perspectives.</a:t>
            </a:r>
          </a:p>
          <a:p>
            <a:pPr>
              <a:buClr>
                <a:schemeClr val="accent3"/>
              </a:buClr>
              <a:buSzPct val="25000"/>
              <a:buFont typeface="Arial"/>
              <a:buChar char="•"/>
            </a:pPr>
            <a:r>
              <a:rPr lang="en-US" dirty="0" smtClean="0"/>
              <a:t>Explain to teachers that even though some of these concepts might seem like</a:t>
            </a:r>
            <a:r>
              <a:rPr lang="en-US" baseline="0" dirty="0" smtClean="0"/>
              <a:t> a giant black-hole</a:t>
            </a:r>
            <a:r>
              <a:rPr lang="en-US" dirty="0" smtClean="0"/>
              <a:t> now, they already use and understand many of them daily as we will see in next set of slides</a:t>
            </a:r>
          </a:p>
          <a:p>
            <a:pPr>
              <a:buClr>
                <a:schemeClr val="accent3"/>
              </a:buClr>
              <a:buSzPct val="25000"/>
              <a:buFont typeface="Arial"/>
              <a:buChar char="•"/>
            </a:pPr>
            <a:r>
              <a:rPr lang="en-US" dirty="0" smtClean="0"/>
              <a:t>End on Perspectives as the reason why we would want to learn and teach computational thinking, </a:t>
            </a:r>
          </a:p>
          <a:p>
            <a:pPr>
              <a:buClr>
                <a:schemeClr val="accent3"/>
              </a:buClr>
              <a:buSzPct val="25000"/>
            </a:pPr>
            <a:endParaRPr lang="en-US" u="sng" dirty="0" smtClean="0"/>
          </a:p>
          <a:p>
            <a:pPr>
              <a:buClr>
                <a:schemeClr val="accent3"/>
              </a:buClr>
              <a:buSzPct val="25000"/>
            </a:pPr>
            <a:r>
              <a:rPr lang="en-US" u="sng" dirty="0" smtClean="0"/>
              <a:t>Concepts</a:t>
            </a:r>
            <a:r>
              <a:rPr lang="en-US" u="none" dirty="0" smtClean="0"/>
              <a:t/>
            </a:r>
            <a:br>
              <a:rPr lang="en-US" u="none" dirty="0" smtClean="0"/>
            </a:br>
            <a:r>
              <a:rPr lang="en-US" i="1" u="none" dirty="0" smtClean="0"/>
              <a:t>Concepts</a:t>
            </a:r>
            <a:r>
              <a:rPr lang="en-US" i="1" u="none" baseline="0" dirty="0" smtClean="0"/>
              <a:t> that designers use as they program; these concepts are common to all programming and transfer to non-programming contexts</a:t>
            </a:r>
            <a:endParaRPr lang="en-US" u="none" dirty="0" smtClean="0"/>
          </a:p>
          <a:p>
            <a:pPr>
              <a:buClr>
                <a:schemeClr val="accent3"/>
              </a:buClr>
              <a:buSzPct val="25000"/>
              <a:buFont typeface="Arial"/>
              <a:buChar char="•"/>
            </a:pPr>
            <a:r>
              <a:rPr lang="en-US" u="none" dirty="0" smtClean="0"/>
              <a:t>Algorithm:</a:t>
            </a:r>
            <a:r>
              <a:rPr lang="en-US" u="none" baseline="0" dirty="0" smtClean="0"/>
              <a:t> a series of step-by-step instructions</a:t>
            </a:r>
            <a:endParaRPr lang="en-US" u="none" dirty="0" smtClean="0"/>
          </a:p>
          <a:p>
            <a:pPr>
              <a:buClr>
                <a:schemeClr val="accent3"/>
              </a:buClr>
              <a:buSzPct val="25000"/>
              <a:buFont typeface="Arial"/>
              <a:buChar char="•"/>
            </a:pPr>
            <a:r>
              <a:rPr lang="en-US" u="none" dirty="0" smtClean="0"/>
              <a:t>Decomposition: breaking</a:t>
            </a:r>
            <a:r>
              <a:rPr lang="en-US" u="none" baseline="0" dirty="0" smtClean="0"/>
              <a:t> down a complex problem into simpler parts</a:t>
            </a:r>
          </a:p>
          <a:p>
            <a:pPr marL="0" marR="0" lvl="0" indent="0" algn="l" defTabSz="457200" rtl="0" eaLnBrk="1" fontAlgn="auto" latinLnBrk="0" hangingPunct="1">
              <a:lnSpc>
                <a:spcPct val="100000"/>
              </a:lnSpc>
              <a:spcBef>
                <a:spcPts val="0"/>
              </a:spcBef>
              <a:spcAft>
                <a:spcPts val="0"/>
              </a:spcAft>
              <a:buClr>
                <a:schemeClr val="accent3"/>
              </a:buClr>
              <a:buSzPct val="25000"/>
              <a:buFont typeface="Arial"/>
              <a:buChar char="•"/>
              <a:tabLst/>
              <a:defRPr/>
            </a:pPr>
            <a:r>
              <a:rPr lang="en-US" u="none" baseline="0" dirty="0" smtClean="0"/>
              <a:t>Abstraction: keeping essential characteristics/information (from the </a:t>
            </a:r>
            <a:r>
              <a:rPr lang="en-US" u="none" baseline="0" dirty="0" err="1" smtClean="0"/>
              <a:t>latin</a:t>
            </a:r>
            <a:r>
              <a:rPr lang="en-US" u="none" baseline="0" dirty="0" smtClean="0"/>
              <a:t> abs- “away from” and “trahere” -draw)</a:t>
            </a:r>
            <a:endParaRPr lang="en-US" u="sng" baseline="0" dirty="0" smtClean="0"/>
          </a:p>
          <a:p>
            <a:pPr marL="0" marR="0" lvl="0" indent="0" algn="l" defTabSz="457200" rtl="0" eaLnBrk="1" fontAlgn="auto" latinLnBrk="0" hangingPunct="1">
              <a:lnSpc>
                <a:spcPct val="100000"/>
              </a:lnSpc>
              <a:spcBef>
                <a:spcPts val="0"/>
              </a:spcBef>
              <a:spcAft>
                <a:spcPts val="0"/>
              </a:spcAft>
              <a:buClr>
                <a:schemeClr val="accent3"/>
              </a:buClr>
              <a:buSzPct val="25000"/>
              <a:buFont typeface="Arial"/>
              <a:buChar char="•"/>
              <a:tabLst/>
              <a:defRPr/>
            </a:pPr>
            <a:r>
              <a:rPr lang="en-US" u="none" dirty="0" smtClean="0"/>
              <a:t>Logic: Analyzing</a:t>
            </a:r>
            <a:r>
              <a:rPr lang="en-US" u="none" baseline="0" dirty="0" smtClean="0"/>
              <a:t> and predicting </a:t>
            </a:r>
            <a:endParaRPr lang="en-US" u="none" dirty="0" smtClean="0"/>
          </a:p>
          <a:p>
            <a:pPr>
              <a:buClr>
                <a:schemeClr val="accent3"/>
              </a:buClr>
              <a:buSzPct val="25000"/>
              <a:buFont typeface="Arial"/>
              <a:buChar char="•"/>
            </a:pPr>
            <a:r>
              <a:rPr lang="en-US" u="none" dirty="0" smtClean="0"/>
              <a:t>Pattern</a:t>
            </a:r>
            <a:r>
              <a:rPr lang="en-US" u="none" baseline="0" dirty="0" smtClean="0"/>
              <a:t> Recognition: learning to identify and use similarities in order to: simply, shorten, apply similar solutions</a:t>
            </a:r>
          </a:p>
          <a:p>
            <a:pPr>
              <a:buClr>
                <a:schemeClr val="accent3"/>
              </a:buClr>
              <a:buSzPct val="25000"/>
            </a:pPr>
            <a:endParaRPr lang="en-US" u="sng" dirty="0" smtClean="0"/>
          </a:p>
          <a:p>
            <a:pPr>
              <a:buClr>
                <a:schemeClr val="accent3"/>
              </a:buClr>
              <a:buSzPct val="25000"/>
            </a:pPr>
            <a:r>
              <a:rPr lang="en-US" u="sng" dirty="0" smtClean="0"/>
              <a:t>Practices:</a:t>
            </a:r>
          </a:p>
          <a:p>
            <a:pPr>
              <a:buClr>
                <a:schemeClr val="accent3"/>
              </a:buClr>
              <a:buSzPct val="25000"/>
            </a:pPr>
            <a:r>
              <a:rPr lang="en-US" i="1" u="none" dirty="0" smtClean="0"/>
              <a:t>Practices</a:t>
            </a:r>
            <a:r>
              <a:rPr lang="en-US" i="1" u="none" baseline="0" dirty="0" smtClean="0"/>
              <a:t> designers develop as they program: it is the process of construction and design. Practices focus on the process of thinking and learning, moving beyond the “what” you are learning to the “how” you are learning.</a:t>
            </a:r>
            <a:endParaRPr lang="en-US" i="1" u="none" dirty="0" smtClean="0"/>
          </a:p>
          <a:p>
            <a:pPr>
              <a:buClr>
                <a:schemeClr val="accent3"/>
              </a:buClr>
              <a:buSzPct val="25000"/>
              <a:buFont typeface="Arial"/>
              <a:buChar char="•"/>
            </a:pPr>
            <a:r>
              <a:rPr lang="en-US" b="0" u="none" dirty="0" smtClean="0"/>
              <a:t>Experimenting: trial</a:t>
            </a:r>
            <a:r>
              <a:rPr lang="en-US" b="0" u="none" baseline="0" dirty="0" smtClean="0"/>
              <a:t> and error, testing new things, having an idea and trying to see how to make it work (incremental &amp; iterative process)</a:t>
            </a:r>
            <a:endParaRPr lang="en-US" b="0" u="none" dirty="0" smtClean="0"/>
          </a:p>
          <a:p>
            <a:pPr>
              <a:buClr>
                <a:schemeClr val="accent3"/>
              </a:buClr>
              <a:buSzPct val="25000"/>
              <a:buFont typeface="Arial"/>
              <a:buChar char="•"/>
            </a:pPr>
            <a:r>
              <a:rPr lang="en-US" b="0" u="none" dirty="0" smtClean="0"/>
              <a:t>Debugging:</a:t>
            </a:r>
            <a:r>
              <a:rPr lang="en-US" b="0" u="none" baseline="0" dirty="0" smtClean="0"/>
              <a:t> Answering the question “Does it work the way I want it to?” If the answer is “No”, figure out why then fix it. (incremental &amp; iterative process)</a:t>
            </a:r>
            <a:endParaRPr lang="en-US" b="0" u="none" dirty="0" smtClean="0"/>
          </a:p>
          <a:p>
            <a:pPr>
              <a:buClr>
                <a:schemeClr val="accent3"/>
              </a:buClr>
              <a:buSzPct val="25000"/>
              <a:buFont typeface="Arial"/>
              <a:buChar char="•"/>
            </a:pPr>
            <a:r>
              <a:rPr lang="en-US" b="0" u="none" dirty="0" smtClean="0"/>
              <a:t>Collaboration: </a:t>
            </a:r>
          </a:p>
          <a:p>
            <a:pPr>
              <a:buClr>
                <a:schemeClr val="accent3"/>
              </a:buClr>
              <a:buSzPct val="25000"/>
              <a:buFont typeface="Arial"/>
              <a:buChar char="•"/>
            </a:pPr>
            <a:r>
              <a:rPr lang="en-US" b="0" u="none" dirty="0" smtClean="0"/>
              <a:t>Planning: </a:t>
            </a:r>
            <a:endParaRPr lang="en-US" u="sng" dirty="0" smtClean="0"/>
          </a:p>
          <a:p>
            <a:pPr>
              <a:buClr>
                <a:schemeClr val="accent3"/>
              </a:buClr>
              <a:buSzPct val="25000"/>
            </a:pPr>
            <a:r>
              <a:rPr lang="en-US" dirty="0" smtClean="0"/>
              <a:t/>
            </a:r>
            <a:br>
              <a:rPr lang="en-US" dirty="0" smtClean="0"/>
            </a:br>
            <a:r>
              <a:rPr lang="en-US" b="0" u="sng" dirty="0" smtClean="0"/>
              <a:t>Perspectives:</a:t>
            </a:r>
          </a:p>
          <a:p>
            <a:pPr>
              <a:buClr>
                <a:schemeClr val="accent3"/>
              </a:buClr>
              <a:buSzPct val="25000"/>
            </a:pPr>
            <a:r>
              <a:rPr lang="en-US" i="1" u="none" baseline="0" dirty="0" smtClean="0"/>
              <a:t>Designers evolve their understanding of the technological world around them, their relationship with others, and of themselves.</a:t>
            </a:r>
            <a:endParaRPr lang="en-US" i="1" u="none" dirty="0" smtClean="0"/>
          </a:p>
          <a:p>
            <a:pPr>
              <a:buClr>
                <a:schemeClr val="accent3"/>
              </a:buClr>
              <a:buSzPct val="25000"/>
              <a:buFont typeface="Arial"/>
              <a:buChar char="•"/>
            </a:pPr>
            <a:r>
              <a:rPr lang="en-US" dirty="0" smtClean="0"/>
              <a:t>Expressing =  computer</a:t>
            </a:r>
            <a:r>
              <a:rPr lang="en-US" baseline="0" dirty="0" smtClean="0"/>
              <a:t> </a:t>
            </a:r>
            <a:r>
              <a:rPr lang="en-US" dirty="0" smtClean="0"/>
              <a:t>programming can be a means of expressing</a:t>
            </a:r>
            <a:r>
              <a:rPr lang="en-US" baseline="0" dirty="0" smtClean="0"/>
              <a:t> oneself because it is a tool, it can be used in many different ways (web pages, art, music, games, etc…) just like a pencil can be used to write a report or draw a picture.</a:t>
            </a:r>
            <a:endParaRPr lang="en-US" dirty="0" smtClean="0"/>
          </a:p>
          <a:p>
            <a:pPr>
              <a:buClr>
                <a:schemeClr val="accent3"/>
              </a:buClr>
              <a:buSzPct val="25000"/>
              <a:buFont typeface="Arial"/>
              <a:buChar char="•"/>
            </a:pPr>
            <a:r>
              <a:rPr lang="en-US" dirty="0" smtClean="0"/>
              <a:t>Understanding = being better able to understand today’s </a:t>
            </a:r>
            <a:r>
              <a:rPr lang="en-US" dirty="0" err="1" smtClean="0"/>
              <a:t>sociotechno</a:t>
            </a:r>
            <a:r>
              <a:rPr lang="en-US" baseline="0" dirty="0" smtClean="0"/>
              <a:t> </a:t>
            </a:r>
            <a:r>
              <a:rPr lang="en-US" dirty="0" smtClean="0"/>
              <a:t>reality</a:t>
            </a:r>
            <a:r>
              <a:rPr lang="en-US" baseline="0" dirty="0" smtClean="0"/>
              <a:t> - being able to recognize and use some of the tools that create this reality </a:t>
            </a:r>
            <a:endParaRPr lang="en-US" dirty="0" smtClean="0"/>
          </a:p>
          <a:p>
            <a:pPr>
              <a:buClr>
                <a:schemeClr val="accent3"/>
              </a:buClr>
              <a:buSzPct val="25000"/>
              <a:buFont typeface="Arial"/>
              <a:buChar char="•"/>
            </a:pPr>
            <a:r>
              <a:rPr lang="en-US" baseline="0" dirty="0" smtClean="0"/>
              <a:t>Connecting = creativity and learning are deeply social practice, facilitate being</a:t>
            </a:r>
            <a:r>
              <a:rPr lang="en-US" dirty="0" smtClean="0"/>
              <a:t> able to reach out to others in a new ways</a:t>
            </a:r>
            <a:r>
              <a:rPr lang="en-US" baseline="0" dirty="0" smtClean="0"/>
              <a:t> (creating with others and creating for others)</a:t>
            </a:r>
            <a:endParaRPr lang="en-US" dirty="0" smtClean="0"/>
          </a:p>
          <a:p>
            <a:pPr>
              <a:buSzPct val="25000"/>
            </a:pPr>
            <a:endParaRPr lang="en-US" dirty="0" smtClean="0"/>
          </a:p>
          <a:p>
            <a:pPr>
              <a:buSzPct val="25000"/>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idx="10"/>
          </p:nvPr>
        </p:nvSpPr>
        <p:spPr/>
        <p:txBody>
          <a:bodyPr/>
          <a:lstStyle/>
          <a:p>
            <a:pPr algn="r"/>
            <a:fld id="{C4E96AD1-13A2-4FAB-AC1C-999EA83EC353}" type="slidenum">
              <a:rPr lang="en-US" spc="-1" smtClean="0">
                <a:uFill>
                  <a:solidFill>
                    <a:srgbClr val="FFFFFF"/>
                  </a:solidFill>
                </a:uFill>
                <a:latin typeface="Times New Roman"/>
              </a:rPr>
              <a:pPr algn="r"/>
              <a:t>24</a:t>
            </a:fld>
            <a:endParaRPr lang="en-US" spc="-1" dirty="0">
              <a:uFill>
                <a:solidFill>
                  <a:srgbClr val="FFFFFF"/>
                </a:solidFill>
              </a:uFill>
              <a:latin typeface="Times New Roman"/>
            </a:endParaRPr>
          </a:p>
        </p:txBody>
      </p: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583214629"/>
      </p:ext>
    </p:extLst>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8" name="Shape 318"/>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SzPct val="25000"/>
            </a:pPr>
            <a:endParaRPr lang="en-CA" dirty="0" smtClean="0"/>
          </a:p>
          <a:p>
            <a:pPr>
              <a:buSzPct val="25000"/>
            </a:pPr>
            <a:r>
              <a:rPr lang="en-CA" dirty="0" smtClean="0"/>
              <a:t>L</a:t>
            </a:r>
            <a:r>
              <a:rPr lang="en" dirty="0" smtClean="0"/>
              <a:t>earning </a:t>
            </a:r>
            <a:r>
              <a:rPr lang="en" dirty="0"/>
              <a:t>computer </a:t>
            </a:r>
            <a:r>
              <a:rPr lang="en-CA" dirty="0" smtClean="0"/>
              <a:t>programming or “learning to code” </a:t>
            </a:r>
            <a:r>
              <a:rPr lang="en" dirty="0" smtClean="0"/>
              <a:t>is </a:t>
            </a:r>
            <a:r>
              <a:rPr lang="en" dirty="0"/>
              <a:t>one of the ways that we put concepts into action (practices) and gain important insights and perspectives  about how we can best use technology.  </a:t>
            </a:r>
            <a:r>
              <a:rPr lang="en-CA" dirty="0" smtClean="0"/>
              <a:t/>
            </a:r>
            <a:br>
              <a:rPr lang="en-CA" dirty="0" smtClean="0"/>
            </a:br>
            <a:endParaRPr lang="en-CA" dirty="0" smtClean="0"/>
          </a:p>
          <a:p>
            <a:pPr>
              <a:buSzPct val="25000"/>
            </a:pPr>
            <a:r>
              <a:rPr lang="en" dirty="0" smtClean="0"/>
              <a:t>The </a:t>
            </a:r>
            <a:r>
              <a:rPr lang="en" dirty="0"/>
              <a:t>goal of learning to code (a skill) , should be to develop computational thinking (the competence) and </a:t>
            </a:r>
            <a:r>
              <a:rPr lang="en-CA" dirty="0" smtClean="0"/>
              <a:t>spark</a:t>
            </a:r>
            <a:r>
              <a:rPr lang="en-CA" baseline="0" dirty="0" smtClean="0"/>
              <a:t> a growth in</a:t>
            </a:r>
            <a:r>
              <a:rPr lang="en" dirty="0" smtClean="0"/>
              <a:t> perspectives</a:t>
            </a:r>
            <a:r>
              <a:rPr lang="en-CA" baseline="0" dirty="0" smtClean="0"/>
              <a:t> such as</a:t>
            </a:r>
            <a:r>
              <a:rPr lang="en" dirty="0" smtClean="0"/>
              <a:t>:</a:t>
            </a:r>
            <a:endParaRPr lang="en" dirty="0"/>
          </a:p>
          <a:p>
            <a:pPr>
              <a:buSzPct val="25000"/>
            </a:pPr>
            <a:r>
              <a:rPr lang="en-CA" dirty="0" smtClean="0"/>
              <a:t>- </a:t>
            </a:r>
            <a:r>
              <a:rPr lang="en" dirty="0" smtClean="0"/>
              <a:t>Programming </a:t>
            </a:r>
            <a:r>
              <a:rPr lang="en" dirty="0"/>
              <a:t>can be used as a means of expression,</a:t>
            </a:r>
          </a:p>
          <a:p>
            <a:pPr>
              <a:buSzPct val="25000"/>
            </a:pPr>
            <a:r>
              <a:rPr lang="en-CA" dirty="0" smtClean="0"/>
              <a:t>- Learning to code </a:t>
            </a:r>
            <a:r>
              <a:rPr lang="en" dirty="0" smtClean="0"/>
              <a:t>can </a:t>
            </a:r>
            <a:r>
              <a:rPr lang="en" dirty="0"/>
              <a:t>lead to better understanding of </a:t>
            </a:r>
            <a:r>
              <a:rPr lang="en" dirty="0" smtClean="0"/>
              <a:t>socio</a:t>
            </a:r>
            <a:r>
              <a:rPr lang="en-CA" dirty="0" smtClean="0"/>
              <a:t>-</a:t>
            </a:r>
            <a:r>
              <a:rPr lang="en" dirty="0" smtClean="0"/>
              <a:t>techno </a:t>
            </a:r>
            <a:r>
              <a:rPr lang="en" dirty="0"/>
              <a:t>reality and help us learn and negotiate those realities</a:t>
            </a:r>
          </a:p>
          <a:p>
            <a:pPr>
              <a:buSzPct val="25000"/>
            </a:pPr>
            <a:r>
              <a:rPr lang="en-CA" dirty="0" smtClean="0"/>
              <a:t>- Allows</a:t>
            </a:r>
            <a:r>
              <a:rPr lang="en-CA" baseline="0" dirty="0" smtClean="0"/>
              <a:t> us to look further to seek connections: whether it be for help, to find people who share ideas with, to communicate, etc…</a:t>
            </a:r>
            <a:endParaRPr dirty="0"/>
          </a:p>
        </p:txBody>
      </p:sp>
      <p:sp>
        <p:nvSpPr>
          <p:cNvPr id="319" name="Shape 319"/>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25</a:t>
            </a:fld>
            <a:endParaRPr lang="en" sz="1200">
              <a:solidFill>
                <a:schemeClr val="dk1"/>
              </a:solidFill>
              <a:latin typeface="Calibri"/>
              <a:ea typeface="Calibri"/>
              <a:cs typeface="Calibri"/>
              <a:sym typeface="Calibri"/>
            </a:endParaRPr>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875077938"/>
      </p:ext>
    </p:extLst>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0" name="Shape 290"/>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Clr>
                <a:schemeClr val="accent3"/>
              </a:buClr>
              <a:buSzPct val="25000"/>
            </a:pPr>
            <a:r>
              <a:rPr lang="en-US" u="sng" dirty="0" smtClean="0"/>
              <a:t>Practices:</a:t>
            </a:r>
          </a:p>
          <a:p>
            <a:pPr>
              <a:buClr>
                <a:schemeClr val="accent3"/>
              </a:buClr>
              <a:buSzPct val="25000"/>
            </a:pPr>
            <a:r>
              <a:rPr lang="en-US" i="0" u="none" baseline="0" dirty="0" smtClean="0"/>
              <a:t> </a:t>
            </a:r>
          </a:p>
          <a:p>
            <a:pPr>
              <a:buClr>
                <a:schemeClr val="accent3"/>
              </a:buClr>
              <a:buSzPct val="25000"/>
            </a:pPr>
            <a:r>
              <a:rPr lang="en-US" i="0" u="none" baseline="0" dirty="0" smtClean="0"/>
              <a:t>Practices focus on the process of thinking and learning, moving beyond the “what” you are learning to the “how” you are learning.</a:t>
            </a:r>
            <a:br>
              <a:rPr lang="en-US" i="0" u="none" baseline="0" dirty="0" smtClean="0"/>
            </a:br>
            <a:endParaRPr lang="en-US" i="0" u="none" dirty="0" smtClean="0"/>
          </a:p>
        </p:txBody>
      </p:sp>
      <p:sp>
        <p:nvSpPr>
          <p:cNvPr id="291" name="Shape 291"/>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26</a:t>
            </a:fld>
            <a:endParaRPr lang="en" sz="1200">
              <a:solidFill>
                <a:schemeClr val="dk1"/>
              </a:solidFill>
              <a:latin typeface="Calibri"/>
              <a:ea typeface="Calibri"/>
              <a:cs typeface="Calibri"/>
              <a:sym typeface="Calibri"/>
            </a:endParaRPr>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247992749"/>
      </p:ext>
    </p:extLst>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739"/>
        <p:cNvGrpSpPr/>
        <p:nvPr/>
      </p:nvGrpSpPr>
      <p:grpSpPr>
        <a:xfrm>
          <a:off x="0" y="0"/>
          <a:ext cx="0" cy="0"/>
          <a:chOff x="0" y="0"/>
          <a:chExt cx="0" cy="0"/>
        </a:xfrm>
      </p:grpSpPr>
      <p:sp>
        <p:nvSpPr>
          <p:cNvPr id="740" name="Shape 74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41" name="Shape 741"/>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220104" marR="0" lvl="0" indent="-220104" algn="l" rtl="0">
              <a:spcBef>
                <a:spcPts val="0"/>
              </a:spcBef>
              <a:buClr>
                <a:srgbClr val="000000"/>
              </a:buClr>
              <a:buSzPct val="25000"/>
              <a:buFont typeface="Calibri"/>
              <a:buNone/>
            </a:pPr>
            <a:endParaRPr lang="en-CA" sz="1200" b="0" i="0" u="none" strike="noStrike" cap="none" dirty="0">
              <a:solidFill>
                <a:srgbClr val="000000"/>
              </a:solidFill>
              <a:latin typeface="Calibri"/>
              <a:ea typeface="Calibri"/>
              <a:cs typeface="Calibri"/>
              <a:sym typeface="Calibri"/>
            </a:endParaRPr>
          </a:p>
        </p:txBody>
      </p:sp>
      <p:sp>
        <p:nvSpPr>
          <p:cNvPr id="742" name="Shape 742"/>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27</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noAutofit/>
          </a:bodyPr>
          <a:lstStyle/>
          <a:p>
            <a:pPr>
              <a:buClr>
                <a:schemeClr val="dk1"/>
              </a:buClr>
              <a:buSzPct val="25000"/>
            </a:pPr>
            <a:endParaRPr dirty="0"/>
          </a:p>
        </p:txBody>
      </p:sp>
      <p:sp>
        <p:nvSpPr>
          <p:cNvPr id="161" name="Shape 161"/>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Clr>
                <a:srgbClr val="000000"/>
              </a:buClr>
              <a:buSzPct val="25000"/>
            </a:pPr>
            <a:fld id="{00000000-1234-1234-1234-123412341234}" type="slidenum">
              <a:rPr lang="en" sz="1200">
                <a:solidFill>
                  <a:schemeClr val="dk1"/>
                </a:solidFill>
                <a:latin typeface="Calibri"/>
                <a:ea typeface="Calibri"/>
                <a:cs typeface="Calibri"/>
                <a:sym typeface="Calibri"/>
              </a:rPr>
              <a:pPr algn="r">
                <a:buClr>
                  <a:srgbClr val="000000"/>
                </a:buClr>
                <a:buSzPct val="25000"/>
              </a:pPr>
              <a:t>28</a:t>
            </a:fld>
            <a:endParaRPr lang="en" sz="1200">
              <a:solidFill>
                <a:schemeClr val="dk1"/>
              </a:solidFill>
              <a:latin typeface="Calibri"/>
              <a:ea typeface="Calibri"/>
              <a:cs typeface="Calibri"/>
              <a:sym typeface="Calibri"/>
            </a:endParaRPr>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3326207817"/>
      </p:ext>
    </p:extLst>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noAutofit/>
          </a:bodyPr>
          <a:lstStyle/>
          <a:p>
            <a:pPr>
              <a:buClr>
                <a:schemeClr val="dk1"/>
              </a:buClr>
              <a:buSzPct val="25000"/>
            </a:pPr>
            <a:endParaRPr dirty="0"/>
          </a:p>
        </p:txBody>
      </p:sp>
      <p:sp>
        <p:nvSpPr>
          <p:cNvPr id="161" name="Shape 161"/>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Clr>
                <a:srgbClr val="000000"/>
              </a:buClr>
              <a:buSzPct val="25000"/>
            </a:pPr>
            <a:fld id="{00000000-1234-1234-1234-123412341234}" type="slidenum">
              <a:rPr lang="en" sz="1200">
                <a:solidFill>
                  <a:schemeClr val="dk1"/>
                </a:solidFill>
                <a:latin typeface="Calibri"/>
                <a:ea typeface="Calibri"/>
                <a:cs typeface="Calibri"/>
                <a:sym typeface="Calibri"/>
              </a:rPr>
              <a:pPr algn="r">
                <a:buClr>
                  <a:srgbClr val="000000"/>
                </a:buClr>
                <a:buSzPct val="25000"/>
              </a:pPr>
              <a:t>29</a:t>
            </a:fld>
            <a:endParaRPr lang="en" sz="1200">
              <a:solidFill>
                <a:schemeClr val="dk1"/>
              </a:solidFill>
              <a:latin typeface="Calibri"/>
              <a:ea typeface="Calibri"/>
              <a:cs typeface="Calibri"/>
              <a:sym typeface="Calibri"/>
            </a:endParaRPr>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3326207817"/>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SzPct val="25000"/>
            </a:pPr>
            <a:r>
              <a:rPr lang="en-CA" dirty="0" smtClean="0"/>
              <a:t>Computational</a:t>
            </a:r>
            <a:r>
              <a:rPr lang="en-CA" baseline="0" dirty="0" smtClean="0"/>
              <a:t> thinking is a way of thinking that</a:t>
            </a:r>
            <a:r>
              <a:rPr lang="en" dirty="0" smtClean="0"/>
              <a:t> </a:t>
            </a:r>
            <a:r>
              <a:rPr lang="en-CA" dirty="0" smtClean="0"/>
              <a:t>helps</a:t>
            </a:r>
            <a:r>
              <a:rPr lang="en-CA" baseline="0" dirty="0" smtClean="0"/>
              <a:t> us to better understand</a:t>
            </a:r>
            <a:r>
              <a:rPr lang="en" dirty="0" smtClean="0"/>
              <a:t> </a:t>
            </a:r>
            <a:r>
              <a:rPr lang="en" dirty="0"/>
              <a:t>how we can </a:t>
            </a:r>
            <a:r>
              <a:rPr lang="en" dirty="0" smtClean="0"/>
              <a:t>use </a:t>
            </a:r>
            <a:r>
              <a:rPr lang="en-CA" dirty="0" smtClean="0"/>
              <a:t>the</a:t>
            </a:r>
            <a:r>
              <a:rPr lang="en-CA" baseline="0" dirty="0" smtClean="0"/>
              <a:t> tool called “computer”.</a:t>
            </a:r>
            <a:br>
              <a:rPr lang="en-CA" baseline="0" dirty="0" smtClean="0"/>
            </a:br>
            <a:r>
              <a:rPr lang="en-CA" baseline="0" dirty="0" smtClean="0"/>
              <a:t/>
            </a:r>
            <a:br>
              <a:rPr lang="en-CA" baseline="0" dirty="0" smtClean="0"/>
            </a:br>
            <a:r>
              <a:rPr lang="en-CA" baseline="0" dirty="0" smtClean="0"/>
              <a:t>Computers can be used to do a multitude of things: </a:t>
            </a:r>
            <a:br>
              <a:rPr lang="en-CA" baseline="0" dirty="0" smtClean="0"/>
            </a:br>
            <a:r>
              <a:rPr lang="en-CA" baseline="0" dirty="0" smtClean="0"/>
              <a:t>- S</a:t>
            </a:r>
            <a:r>
              <a:rPr lang="en" dirty="0" smtClean="0"/>
              <a:t>olve </a:t>
            </a:r>
            <a:r>
              <a:rPr lang="en-CA" dirty="0" smtClean="0"/>
              <a:t>problems.</a:t>
            </a:r>
            <a:br>
              <a:rPr lang="en-CA" dirty="0" smtClean="0"/>
            </a:br>
            <a:r>
              <a:rPr lang="en-CA" dirty="0" smtClean="0"/>
              <a:t>-</a:t>
            </a:r>
            <a:r>
              <a:rPr lang="en" dirty="0" smtClean="0"/>
              <a:t> </a:t>
            </a:r>
            <a:r>
              <a:rPr lang="en-CA" dirty="0" smtClean="0"/>
              <a:t>Display</a:t>
            </a:r>
            <a:r>
              <a:rPr lang="en" dirty="0" smtClean="0"/>
              <a:t> data</a:t>
            </a:r>
            <a:r>
              <a:rPr lang="en-CA" dirty="0" smtClean="0"/>
              <a:t> in various formats (visual, audio, force-feedback)</a:t>
            </a:r>
            <a:br>
              <a:rPr lang="en-CA" dirty="0" smtClean="0"/>
            </a:br>
            <a:r>
              <a:rPr lang="en-CA" dirty="0" smtClean="0"/>
              <a:t>- A</a:t>
            </a:r>
            <a:r>
              <a:rPr lang="en" dirty="0" smtClean="0"/>
              <a:t>nimations</a:t>
            </a:r>
            <a:r>
              <a:rPr lang="en-CA" baseline="0" dirty="0" smtClean="0"/>
              <a:t> (Pixar, Disney, </a:t>
            </a:r>
            <a:r>
              <a:rPr lang="en-CA" baseline="0" dirty="0" err="1" smtClean="0"/>
              <a:t>Dreamworks</a:t>
            </a:r>
            <a:r>
              <a:rPr lang="en-CA" baseline="0" dirty="0" smtClean="0"/>
              <a:t>, etc….)</a:t>
            </a:r>
            <a:r>
              <a:rPr lang="en-CA" dirty="0" smtClean="0"/>
              <a:t/>
            </a:r>
            <a:br>
              <a:rPr lang="en-CA" dirty="0" smtClean="0"/>
            </a:br>
            <a:r>
              <a:rPr lang="en-CA" dirty="0" smtClean="0"/>
              <a:t>-</a:t>
            </a:r>
            <a:r>
              <a:rPr lang="en" dirty="0" smtClean="0"/>
              <a:t> </a:t>
            </a:r>
            <a:r>
              <a:rPr lang="en-CA" dirty="0" smtClean="0"/>
              <a:t>Create </a:t>
            </a:r>
            <a:r>
              <a:rPr lang="en" dirty="0" smtClean="0"/>
              <a:t>games</a:t>
            </a:r>
            <a:r>
              <a:rPr lang="en-CA" dirty="0" smtClean="0"/>
              <a:t>.</a:t>
            </a:r>
          </a:p>
          <a:p>
            <a:pPr>
              <a:buSzPct val="25000"/>
              <a:buFontTx/>
              <a:buChar char="-"/>
            </a:pPr>
            <a:r>
              <a:rPr lang="en-CA" dirty="0" smtClean="0"/>
              <a:t> Enable</a:t>
            </a:r>
            <a:r>
              <a:rPr lang="en-CA" baseline="0" dirty="0" smtClean="0"/>
              <a:t> new</a:t>
            </a:r>
            <a:r>
              <a:rPr lang="en" dirty="0" smtClean="0"/>
              <a:t> </a:t>
            </a:r>
            <a:r>
              <a:rPr lang="en" dirty="0"/>
              <a:t>ways to collaborate</a:t>
            </a:r>
            <a:r>
              <a:rPr lang="en" dirty="0" smtClean="0"/>
              <a:t>.</a:t>
            </a:r>
            <a:endParaRPr lang="en-CA" dirty="0" smtClean="0"/>
          </a:p>
          <a:p>
            <a:pPr>
              <a:buSzPct val="25000"/>
              <a:buFontTx/>
              <a:buChar char="-"/>
            </a:pPr>
            <a:r>
              <a:rPr lang="en-CA" baseline="0" dirty="0" smtClean="0"/>
              <a:t> Interact with the world (real and virtual)</a:t>
            </a:r>
            <a:r>
              <a:rPr lang="en" dirty="0" smtClean="0"/>
              <a:t> </a:t>
            </a:r>
            <a:endParaRPr lang="en-CA" dirty="0" smtClean="0"/>
          </a:p>
          <a:p>
            <a:pPr>
              <a:buSzPct val="25000"/>
              <a:buFontTx/>
              <a:buChar char="-"/>
            </a:pPr>
            <a:endParaRPr lang="en" dirty="0"/>
          </a:p>
        </p:txBody>
      </p:sp>
      <p:sp>
        <p:nvSpPr>
          <p:cNvPr id="176" name="Shape 176"/>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3</a:t>
            </a:fld>
            <a:endParaRPr lang="en" sz="1200">
              <a:solidFill>
                <a:schemeClr val="dk1"/>
              </a:solidFill>
              <a:latin typeface="Calibri"/>
              <a:ea typeface="Calibri"/>
              <a:cs typeface="Calibri"/>
              <a:sym typeface="Calibri"/>
            </a:endParaRPr>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3597597159"/>
      </p:ext>
    </p:extLst>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noAutofit/>
          </a:bodyPr>
          <a:lstStyle/>
          <a:p>
            <a:pPr>
              <a:buClr>
                <a:schemeClr val="dk1"/>
              </a:buClr>
              <a:buSzPct val="25000"/>
            </a:pPr>
            <a:endParaRPr dirty="0"/>
          </a:p>
        </p:txBody>
      </p:sp>
      <p:sp>
        <p:nvSpPr>
          <p:cNvPr id="161" name="Shape 161"/>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Clr>
                <a:srgbClr val="000000"/>
              </a:buClr>
              <a:buSzPct val="25000"/>
            </a:pPr>
            <a:fld id="{00000000-1234-1234-1234-123412341234}" type="slidenum">
              <a:rPr lang="en" sz="1200">
                <a:solidFill>
                  <a:schemeClr val="dk1"/>
                </a:solidFill>
                <a:latin typeface="Calibri"/>
                <a:ea typeface="Calibri"/>
                <a:cs typeface="Calibri"/>
                <a:sym typeface="Calibri"/>
              </a:rPr>
              <a:pPr algn="r">
                <a:buClr>
                  <a:srgbClr val="000000"/>
                </a:buClr>
                <a:buSzPct val="25000"/>
              </a:pPr>
              <a:t>30</a:t>
            </a:fld>
            <a:endParaRPr lang="en" sz="1200">
              <a:solidFill>
                <a:schemeClr val="dk1"/>
              </a:solidFill>
              <a:latin typeface="Calibri"/>
              <a:ea typeface="Calibri"/>
              <a:cs typeface="Calibri"/>
              <a:sym typeface="Calibri"/>
            </a:endParaRPr>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3326207817"/>
      </p:ext>
    </p:extLst>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739"/>
        <p:cNvGrpSpPr/>
        <p:nvPr/>
      </p:nvGrpSpPr>
      <p:grpSpPr>
        <a:xfrm>
          <a:off x="0" y="0"/>
          <a:ext cx="0" cy="0"/>
          <a:chOff x="0" y="0"/>
          <a:chExt cx="0" cy="0"/>
        </a:xfrm>
      </p:grpSpPr>
      <p:sp>
        <p:nvSpPr>
          <p:cNvPr id="740" name="Shape 74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41" name="Shape 741"/>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220104" marR="0" lvl="0" indent="-220104" algn="l" rtl="0">
              <a:spcBef>
                <a:spcPts val="0"/>
              </a:spcBef>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Pattern recognition, logic, decomposition</a:t>
            </a:r>
          </a:p>
        </p:txBody>
      </p:sp>
      <p:sp>
        <p:nvSpPr>
          <p:cNvPr id="742" name="Shape 742"/>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32</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739"/>
        <p:cNvGrpSpPr/>
        <p:nvPr/>
      </p:nvGrpSpPr>
      <p:grpSpPr>
        <a:xfrm>
          <a:off x="0" y="0"/>
          <a:ext cx="0" cy="0"/>
          <a:chOff x="0" y="0"/>
          <a:chExt cx="0" cy="0"/>
        </a:xfrm>
      </p:grpSpPr>
      <p:sp>
        <p:nvSpPr>
          <p:cNvPr id="740" name="Shape 74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41" name="Shape 741"/>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220104" marR="0" lvl="0" indent="-220104" algn="l" rtl="0">
              <a:spcBef>
                <a:spcPts val="0"/>
              </a:spcBef>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Pattern recognition, logic, decomposition</a:t>
            </a:r>
          </a:p>
        </p:txBody>
      </p:sp>
      <p:sp>
        <p:nvSpPr>
          <p:cNvPr id="742" name="Shape 742"/>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33</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r>
              <a:rPr lang="en-CA" dirty="0" smtClean="0"/>
              <a:t>Additional computational thinking</a:t>
            </a:r>
            <a:r>
              <a:rPr lang="en-CA" baseline="0" dirty="0" smtClean="0"/>
              <a:t> challenge- if time permits.</a:t>
            </a:r>
            <a:endParaRPr dirty="0"/>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34</a:t>
            </a:fld>
            <a:endParaRPr lang="en"/>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594873564"/>
      </p:ext>
    </p:extLst>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r>
              <a:rPr lang="en-CA" dirty="0" smtClean="0"/>
              <a:t>By adding </a:t>
            </a:r>
            <a:r>
              <a:rPr lang="en" dirty="0" smtClean="0"/>
              <a:t>1 to 200 we get 201,  2 to 199 we get 201, etc.  </a:t>
            </a:r>
            <a:r>
              <a:rPr lang="en-CA" dirty="0" smtClean="0"/>
              <a:t/>
            </a:r>
            <a:br>
              <a:rPr lang="en-CA" dirty="0" smtClean="0"/>
            </a:br>
            <a:r>
              <a:rPr lang="en" dirty="0" smtClean="0"/>
              <a:t>This </a:t>
            </a:r>
            <a:r>
              <a:rPr lang="en-CA" dirty="0" smtClean="0"/>
              <a:t>gives us a</a:t>
            </a:r>
            <a:r>
              <a:rPr lang="en" dirty="0" smtClean="0"/>
              <a:t> pattern that </a:t>
            </a:r>
            <a:r>
              <a:rPr lang="en-CA" dirty="0" smtClean="0"/>
              <a:t>from</a:t>
            </a:r>
            <a:r>
              <a:rPr lang="en-CA" baseline="0" dirty="0" smtClean="0"/>
              <a:t> which we can create a simple algorithm: </a:t>
            </a:r>
            <a:r>
              <a:rPr lang="en" dirty="0" smtClean="0"/>
              <a:t> into a simple formula 201 x 100 (pairs)</a:t>
            </a:r>
            <a:r>
              <a:rPr lang="en-CA" dirty="0" smtClean="0"/>
              <a:t>.</a:t>
            </a:r>
            <a:endParaRPr lang="en" dirty="0" smtClean="0"/>
          </a:p>
          <a:p>
            <a:endParaRPr dirty="0" smtClean="0"/>
          </a:p>
          <a:p>
            <a:r>
              <a:rPr lang="en" dirty="0"/>
              <a:t>Solving this problem uses decomposition, logic and pattern recognition.  We’ve reduced a very long algorithm, into a much simpler efficient one through Computational Thinking. </a:t>
            </a:r>
          </a:p>
        </p:txBody>
      </p:sp>
      <p:sp>
        <p:nvSpPr>
          <p:cNvPr id="274" name="Shape 274"/>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35</a:t>
            </a:fld>
            <a:endParaRPr lang="en"/>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487514292"/>
      </p:ext>
    </p:extLst>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r>
              <a:rPr lang="en" sz="1200" b="0" i="0" dirty="0">
                <a:latin typeface="Calibri"/>
                <a:cs typeface="Calibri"/>
              </a:rPr>
              <a:t>If we add 1 to 200 we get 201,  2 to 199 we get 201, etc.  </a:t>
            </a:r>
            <a:r>
              <a:rPr lang="en-CA" sz="1200" b="0" i="0" dirty="0" smtClean="0">
                <a:latin typeface="Calibri"/>
                <a:cs typeface="Calibri"/>
              </a:rPr>
              <a:t/>
            </a:r>
            <a:br>
              <a:rPr lang="en-CA" sz="1200" b="0" i="0" dirty="0" smtClean="0">
                <a:latin typeface="Calibri"/>
                <a:cs typeface="Calibri"/>
              </a:rPr>
            </a:br>
            <a:r>
              <a:rPr lang="en" sz="1200" b="0" i="0" dirty="0" smtClean="0">
                <a:latin typeface="Calibri"/>
                <a:cs typeface="Calibri"/>
              </a:rPr>
              <a:t>This </a:t>
            </a:r>
            <a:r>
              <a:rPr lang="en-CA" sz="1200" b="0" i="0" dirty="0" smtClean="0">
                <a:latin typeface="Calibri"/>
                <a:cs typeface="Calibri"/>
              </a:rPr>
              <a:t>gives us a</a:t>
            </a:r>
            <a:r>
              <a:rPr lang="en" sz="1200" b="0" i="0" dirty="0" smtClean="0">
                <a:latin typeface="Calibri"/>
                <a:cs typeface="Calibri"/>
              </a:rPr>
              <a:t> </a:t>
            </a:r>
            <a:r>
              <a:rPr lang="en" sz="1200" b="0" i="0" dirty="0">
                <a:latin typeface="Calibri"/>
                <a:cs typeface="Calibri"/>
              </a:rPr>
              <a:t>pattern that </a:t>
            </a:r>
            <a:r>
              <a:rPr lang="en-CA" sz="1200" b="0" i="0" dirty="0" smtClean="0">
                <a:latin typeface="Calibri"/>
                <a:cs typeface="Calibri"/>
              </a:rPr>
              <a:t>from</a:t>
            </a:r>
            <a:r>
              <a:rPr lang="en-CA" sz="1200" b="0" i="0" baseline="0" dirty="0" smtClean="0">
                <a:latin typeface="Calibri"/>
                <a:cs typeface="Calibri"/>
              </a:rPr>
              <a:t> which we can create a simple algorithm: </a:t>
            </a:r>
            <a:r>
              <a:rPr lang="en" sz="1200" b="0" i="0" dirty="0" smtClean="0">
                <a:latin typeface="Calibri"/>
                <a:cs typeface="Calibri"/>
              </a:rPr>
              <a:t> </a:t>
            </a:r>
            <a:r>
              <a:rPr lang="en" sz="1200" b="0" i="0" dirty="0">
                <a:latin typeface="Calibri"/>
                <a:cs typeface="Calibri"/>
              </a:rPr>
              <a:t>into a simple formula 201 x 100 (pairs</a:t>
            </a:r>
            <a:r>
              <a:rPr lang="en" sz="1200" b="0" i="0" dirty="0" smtClean="0">
                <a:latin typeface="Calibri"/>
                <a:cs typeface="Calibri"/>
              </a:rPr>
              <a:t>)</a:t>
            </a:r>
            <a:r>
              <a:rPr lang="en-CA" sz="1200" b="0" i="0" dirty="0" smtClean="0">
                <a:latin typeface="Calibri"/>
                <a:cs typeface="Calibri"/>
              </a:rPr>
              <a:t>.</a:t>
            </a:r>
            <a:endParaRPr lang="en" sz="1200" b="0" i="0" dirty="0">
              <a:latin typeface="Calibri"/>
              <a:cs typeface="Calibri"/>
            </a:endParaRPr>
          </a:p>
          <a:p>
            <a:endParaRPr sz="1200" b="0" i="0" dirty="0">
              <a:latin typeface="Calibri"/>
              <a:cs typeface="Calibri"/>
            </a:endParaRPr>
          </a:p>
          <a:p>
            <a:r>
              <a:rPr lang="en" sz="1200" b="0" i="0" dirty="0">
                <a:latin typeface="Calibri"/>
                <a:cs typeface="Calibri"/>
              </a:rPr>
              <a:t>Solving this problem uses decomposition, logic and pattern recognition.  </a:t>
            </a:r>
            <a:r>
              <a:rPr lang="en-CA" sz="1200" b="0" i="0" dirty="0" smtClean="0">
                <a:latin typeface="Calibri"/>
                <a:cs typeface="Calibri"/>
              </a:rPr>
              <a:t/>
            </a:r>
            <a:br>
              <a:rPr lang="en-CA" sz="1200" b="0" i="0" dirty="0" smtClean="0">
                <a:latin typeface="Calibri"/>
                <a:cs typeface="Calibri"/>
              </a:rPr>
            </a:br>
            <a:r>
              <a:rPr lang="en" sz="1200" b="0" i="0" dirty="0" smtClean="0">
                <a:latin typeface="Calibri"/>
                <a:cs typeface="Calibri"/>
              </a:rPr>
              <a:t>We’ve </a:t>
            </a:r>
            <a:r>
              <a:rPr lang="en-CA" sz="1200" b="0" i="0" dirty="0" smtClean="0">
                <a:latin typeface="Calibri"/>
                <a:cs typeface="Calibri"/>
              </a:rPr>
              <a:t>found an</a:t>
            </a:r>
            <a:r>
              <a:rPr lang="en-CA" sz="1200" b="0" i="0" baseline="0" dirty="0" smtClean="0">
                <a:latin typeface="Calibri"/>
                <a:cs typeface="Calibri"/>
              </a:rPr>
              <a:t> </a:t>
            </a:r>
            <a:r>
              <a:rPr lang="en" sz="1200" b="0" i="0" dirty="0" smtClean="0">
                <a:latin typeface="Calibri"/>
                <a:cs typeface="Calibri"/>
              </a:rPr>
              <a:t>efficient </a:t>
            </a:r>
            <a:r>
              <a:rPr lang="en-CA" sz="1200" b="0" i="0" dirty="0" smtClean="0">
                <a:latin typeface="Calibri"/>
                <a:cs typeface="Calibri"/>
              </a:rPr>
              <a:t>algorithm</a:t>
            </a:r>
            <a:r>
              <a:rPr lang="en-CA" sz="1200" b="0" i="0" baseline="0" dirty="0" smtClean="0">
                <a:latin typeface="Calibri"/>
                <a:cs typeface="Calibri"/>
              </a:rPr>
              <a:t> </a:t>
            </a:r>
            <a:r>
              <a:rPr lang="en" sz="1200" b="0" i="0" dirty="0" smtClean="0">
                <a:latin typeface="Calibri"/>
                <a:cs typeface="Calibri"/>
              </a:rPr>
              <a:t>through </a:t>
            </a:r>
            <a:r>
              <a:rPr lang="en" sz="1200" b="0" i="0" dirty="0">
                <a:latin typeface="Calibri"/>
                <a:cs typeface="Calibri"/>
              </a:rPr>
              <a:t>Computational Thinking. </a:t>
            </a:r>
            <a:r>
              <a:rPr lang="en-CA" sz="1200" b="0" i="0" dirty="0" smtClean="0">
                <a:latin typeface="Calibri"/>
                <a:cs typeface="Calibri"/>
              </a:rPr>
              <a:t/>
            </a:r>
            <a:br>
              <a:rPr lang="en-CA" sz="1200" b="0" i="0" dirty="0" smtClean="0">
                <a:latin typeface="Calibri"/>
                <a:cs typeface="Calibri"/>
              </a:rPr>
            </a:br>
            <a:r>
              <a:rPr lang="en-CA" sz="1200" b="0" i="0" dirty="0" smtClean="0">
                <a:latin typeface="Calibri"/>
                <a:cs typeface="Calibri"/>
              </a:rPr>
              <a:t/>
            </a:r>
            <a:br>
              <a:rPr lang="en-CA" sz="1200" b="0" i="0" dirty="0" smtClean="0">
                <a:latin typeface="Calibri"/>
                <a:cs typeface="Calibri"/>
              </a:rPr>
            </a:br>
            <a:r>
              <a:rPr lang="en-CA" sz="1200" b="0" i="0" baseline="0" dirty="0" smtClean="0">
                <a:latin typeface="Calibri"/>
                <a:cs typeface="Calibri"/>
              </a:rPr>
              <a:t>We have improved our skills in decomposition, logic and pattern recognition and learned a new algorithm to solve a similar problem the next time it is encountered</a:t>
            </a:r>
            <a:endParaRPr lang="en" sz="1200" b="0" i="0" dirty="0">
              <a:latin typeface="Calibri"/>
              <a:cs typeface="Calibri"/>
            </a:endParaRPr>
          </a:p>
        </p:txBody>
      </p:sp>
      <p:sp>
        <p:nvSpPr>
          <p:cNvPr id="274" name="Shape 274"/>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36</a:t>
            </a:fld>
            <a:endParaRPr lang="en"/>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3526085066"/>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noAutofit/>
          </a:bodyPr>
          <a:lstStyle/>
          <a:p>
            <a:pPr>
              <a:buClr>
                <a:schemeClr val="dk1"/>
              </a:buClr>
              <a:buSzPct val="25000"/>
            </a:pPr>
            <a:r>
              <a:rPr lang="en-CA" dirty="0"/>
              <a:t>Ask the question to the audience and ask people to raise their hands in they think “Yes”, “No”, “Not Sure”.</a:t>
            </a:r>
          </a:p>
          <a:p>
            <a:pPr>
              <a:buClr>
                <a:schemeClr val="dk1"/>
              </a:buClr>
              <a:buSzPct val="25000"/>
            </a:pPr>
            <a:r>
              <a:rPr lang="en-CA" dirty="0"/>
              <a:t>The answer is “No”. Computers do not have brains, they do what someone has told them to do: the instructions are the software running on the computer. If a computer “appears” to think, it is simply processing vast quantities of information very quickly.</a:t>
            </a:r>
          </a:p>
          <a:p>
            <a:pPr>
              <a:buClr>
                <a:schemeClr val="dk1"/>
              </a:buClr>
              <a:buSzPct val="25000"/>
            </a:pPr>
            <a:endParaRPr lang="en-CA" dirty="0"/>
          </a:p>
          <a:p>
            <a:pPr>
              <a:buClr>
                <a:schemeClr val="dk1"/>
              </a:buClr>
              <a:buSzPct val="25000"/>
            </a:pPr>
            <a:r>
              <a:rPr lang="en-CA" dirty="0"/>
              <a:t>So computational thinking does not mean thinking like a computer since computers don’t have brains.</a:t>
            </a:r>
          </a:p>
          <a:p>
            <a:pPr>
              <a:buClr>
                <a:schemeClr val="dk1"/>
              </a:buClr>
              <a:buSzPct val="25000"/>
            </a:pPr>
            <a:endParaRPr lang="en-CA" dirty="0"/>
          </a:p>
          <a:p>
            <a:pPr>
              <a:buClr>
                <a:schemeClr val="dk1"/>
              </a:buClr>
              <a:buSzPct val="25000"/>
            </a:pPr>
            <a:endParaRPr lang="en-CA" dirty="0"/>
          </a:p>
          <a:p>
            <a:pPr>
              <a:buClr>
                <a:schemeClr val="dk1"/>
              </a:buClr>
              <a:buSzPct val="25000"/>
            </a:pPr>
            <a:endParaRPr dirty="0"/>
          </a:p>
        </p:txBody>
      </p:sp>
      <p:sp>
        <p:nvSpPr>
          <p:cNvPr id="169" name="Shape 16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666077802"/>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pPr>
              <a:buClr>
                <a:schemeClr val="accent3"/>
              </a:buClr>
              <a:buSzPct val="25000"/>
            </a:pPr>
            <a:r>
              <a:rPr lang="en-US" b="1" u="sng" dirty="0" smtClean="0"/>
              <a:t>Instructor notes</a:t>
            </a:r>
            <a:br>
              <a:rPr lang="en-US" b="1" u="sng" dirty="0" smtClean="0"/>
            </a:br>
            <a:r>
              <a:rPr lang="en-US" b="1" u="sng" dirty="0" smtClean="0"/>
              <a:t/>
            </a:r>
            <a:br>
              <a:rPr lang="en-US" b="1" u="sng" dirty="0" smtClean="0"/>
            </a:br>
            <a:r>
              <a:rPr lang="en-US" i="1" dirty="0" smtClean="0"/>
              <a:t>Introduce this as the big picture. </a:t>
            </a:r>
            <a:br>
              <a:rPr lang="en-US" i="1" dirty="0" smtClean="0"/>
            </a:br>
            <a:r>
              <a:rPr lang="en-US" i="1" dirty="0" smtClean="0"/>
              <a:t>Three</a:t>
            </a:r>
            <a:r>
              <a:rPr lang="en-US" i="1" baseline="0" dirty="0" smtClean="0"/>
              <a:t> key dimensions to Computational Thinking (Brennan &amp; </a:t>
            </a:r>
            <a:r>
              <a:rPr lang="en-US" i="1" baseline="0" dirty="0" err="1" smtClean="0"/>
              <a:t>Resnick</a:t>
            </a:r>
            <a:r>
              <a:rPr lang="en-US" i="1" baseline="0" dirty="0" smtClean="0"/>
              <a:t>, AERA 2012): computational concepts, computational practices, computational perspectives</a:t>
            </a:r>
            <a:r>
              <a:rPr lang="en-US" i="1" dirty="0" smtClean="0"/>
              <a:t/>
            </a:r>
            <a:br>
              <a:rPr lang="en-US" i="1" dirty="0" smtClean="0"/>
            </a:br>
            <a:endParaRPr lang="en-US" i="1" dirty="0" smtClean="0"/>
          </a:p>
          <a:p>
            <a:pPr>
              <a:buClr>
                <a:schemeClr val="accent3"/>
              </a:buClr>
              <a:buSzPct val="25000"/>
            </a:pPr>
            <a:r>
              <a:rPr lang="en-US" b="1" i="1" u="sng" dirty="0" smtClean="0"/>
              <a:t>They</a:t>
            </a:r>
            <a:r>
              <a:rPr lang="en-US" b="1" i="1" u="sng" baseline="0" dirty="0" smtClean="0"/>
              <a:t> are concepts that you already master, whether formally or not (you may be better at some than others…which is true for everyone)</a:t>
            </a:r>
            <a:endParaRPr lang="en-US" b="1" i="1" u="sng" dirty="0" smtClean="0"/>
          </a:p>
          <a:p>
            <a:pPr>
              <a:buClr>
                <a:schemeClr val="accent3"/>
              </a:buClr>
              <a:buSzPct val="25000"/>
              <a:buFont typeface="Arial"/>
              <a:buChar char="•"/>
            </a:pPr>
            <a:r>
              <a:rPr lang="en-US" dirty="0" smtClean="0"/>
              <a:t>Explain it clockwise: Computational concepts put into action are Practices, and</a:t>
            </a:r>
            <a:r>
              <a:rPr lang="en-US" baseline="0" dirty="0" smtClean="0"/>
              <a:t> that leads</a:t>
            </a:r>
            <a:r>
              <a:rPr lang="en-US" dirty="0" smtClean="0"/>
              <a:t> to Perspectives.</a:t>
            </a:r>
          </a:p>
          <a:p>
            <a:pPr>
              <a:buClr>
                <a:schemeClr val="accent3"/>
              </a:buClr>
              <a:buSzPct val="25000"/>
              <a:buFont typeface="Arial"/>
              <a:buChar char="•"/>
            </a:pPr>
            <a:r>
              <a:rPr lang="en-US" dirty="0" smtClean="0"/>
              <a:t>Explain to teachers that even though some of these concepts might seem like</a:t>
            </a:r>
            <a:r>
              <a:rPr lang="en-US" baseline="0" dirty="0" smtClean="0"/>
              <a:t> a giant black-hole</a:t>
            </a:r>
            <a:r>
              <a:rPr lang="en-US" dirty="0" smtClean="0"/>
              <a:t> now, they already use and understand many of them daily as we will see in next set of slides</a:t>
            </a:r>
          </a:p>
          <a:p>
            <a:pPr>
              <a:buClr>
                <a:schemeClr val="accent3"/>
              </a:buClr>
              <a:buSzPct val="25000"/>
              <a:buFont typeface="Arial"/>
              <a:buChar char="•"/>
            </a:pPr>
            <a:r>
              <a:rPr lang="en-US" dirty="0" smtClean="0"/>
              <a:t>End on Perspectives as the reason why we would want to learn and teach computational thinking, </a:t>
            </a:r>
          </a:p>
          <a:p>
            <a:pPr>
              <a:buClr>
                <a:schemeClr val="accent3"/>
              </a:buClr>
              <a:buSzPct val="25000"/>
            </a:pPr>
            <a:endParaRPr lang="en-US" u="sng" dirty="0" smtClean="0"/>
          </a:p>
          <a:p>
            <a:pPr>
              <a:buClr>
                <a:schemeClr val="accent3"/>
              </a:buClr>
              <a:buSzPct val="25000"/>
            </a:pPr>
            <a:r>
              <a:rPr lang="en-US" u="sng" dirty="0" smtClean="0"/>
              <a:t>Concepts</a:t>
            </a:r>
            <a:r>
              <a:rPr lang="en-US" u="none" dirty="0" smtClean="0"/>
              <a:t/>
            </a:r>
            <a:br>
              <a:rPr lang="en-US" u="none" dirty="0" smtClean="0"/>
            </a:br>
            <a:r>
              <a:rPr lang="en-US" i="1" u="none" dirty="0" smtClean="0"/>
              <a:t>Concepts</a:t>
            </a:r>
            <a:r>
              <a:rPr lang="en-US" i="1" u="none" baseline="0" dirty="0" smtClean="0"/>
              <a:t> that designers use as they program; these concepts are common to all programming and transfer to non-programming contexts</a:t>
            </a:r>
            <a:endParaRPr lang="en-US" u="none" dirty="0" smtClean="0"/>
          </a:p>
          <a:p>
            <a:pPr>
              <a:buClr>
                <a:schemeClr val="accent3"/>
              </a:buClr>
              <a:buSzPct val="25000"/>
              <a:buFont typeface="Arial"/>
              <a:buChar char="•"/>
            </a:pPr>
            <a:r>
              <a:rPr lang="en-US" u="none" dirty="0" smtClean="0"/>
              <a:t>Algorithm:</a:t>
            </a:r>
            <a:r>
              <a:rPr lang="en-US" u="none" baseline="0" dirty="0" smtClean="0"/>
              <a:t> a series of step-by-step instructions</a:t>
            </a:r>
            <a:endParaRPr lang="en-US" u="none" dirty="0" smtClean="0"/>
          </a:p>
          <a:p>
            <a:pPr>
              <a:buClr>
                <a:schemeClr val="accent3"/>
              </a:buClr>
              <a:buSzPct val="25000"/>
              <a:buFont typeface="Arial"/>
              <a:buChar char="•"/>
            </a:pPr>
            <a:r>
              <a:rPr lang="en-US" u="none" dirty="0" smtClean="0"/>
              <a:t>Decomposition: breaking</a:t>
            </a:r>
            <a:r>
              <a:rPr lang="en-US" u="none" baseline="0" dirty="0" smtClean="0"/>
              <a:t> down a complex problem into simpler parts</a:t>
            </a:r>
          </a:p>
          <a:p>
            <a:pPr marL="0" marR="0" lvl="0" indent="0" algn="l" defTabSz="457200" rtl="0" eaLnBrk="1" fontAlgn="auto" latinLnBrk="0" hangingPunct="1">
              <a:lnSpc>
                <a:spcPct val="100000"/>
              </a:lnSpc>
              <a:spcBef>
                <a:spcPts val="0"/>
              </a:spcBef>
              <a:spcAft>
                <a:spcPts val="0"/>
              </a:spcAft>
              <a:buClr>
                <a:schemeClr val="accent3"/>
              </a:buClr>
              <a:buSzPct val="25000"/>
              <a:buFont typeface="Arial"/>
              <a:buChar char="•"/>
              <a:tabLst/>
              <a:defRPr/>
            </a:pPr>
            <a:r>
              <a:rPr lang="en-US" u="none" baseline="0" dirty="0" smtClean="0"/>
              <a:t>Abstraction: keeping essential characteristics/information (from the </a:t>
            </a:r>
            <a:r>
              <a:rPr lang="en-US" u="none" baseline="0" dirty="0" err="1" smtClean="0"/>
              <a:t>latin</a:t>
            </a:r>
            <a:r>
              <a:rPr lang="en-US" u="none" baseline="0" dirty="0" smtClean="0"/>
              <a:t> abs- “away from” and “trahere” -draw)</a:t>
            </a:r>
            <a:endParaRPr lang="en-US" u="sng" baseline="0" dirty="0" smtClean="0"/>
          </a:p>
          <a:p>
            <a:pPr marL="0" marR="0" lvl="0" indent="0" algn="l" defTabSz="457200" rtl="0" eaLnBrk="1" fontAlgn="auto" latinLnBrk="0" hangingPunct="1">
              <a:lnSpc>
                <a:spcPct val="100000"/>
              </a:lnSpc>
              <a:spcBef>
                <a:spcPts val="0"/>
              </a:spcBef>
              <a:spcAft>
                <a:spcPts val="0"/>
              </a:spcAft>
              <a:buClr>
                <a:schemeClr val="accent3"/>
              </a:buClr>
              <a:buSzPct val="25000"/>
              <a:buFont typeface="Arial"/>
              <a:buChar char="•"/>
              <a:tabLst/>
              <a:defRPr/>
            </a:pPr>
            <a:r>
              <a:rPr lang="en-US" u="none" dirty="0" smtClean="0"/>
              <a:t>Logic: Analyzing</a:t>
            </a:r>
            <a:r>
              <a:rPr lang="en-US" u="none" baseline="0" dirty="0" smtClean="0"/>
              <a:t> and predicting </a:t>
            </a:r>
            <a:endParaRPr lang="en-US" u="none" dirty="0" smtClean="0"/>
          </a:p>
          <a:p>
            <a:pPr>
              <a:buClr>
                <a:schemeClr val="accent3"/>
              </a:buClr>
              <a:buSzPct val="25000"/>
              <a:buFont typeface="Arial"/>
              <a:buChar char="•"/>
            </a:pPr>
            <a:r>
              <a:rPr lang="en-US" u="none" dirty="0" smtClean="0"/>
              <a:t>Pattern</a:t>
            </a:r>
            <a:r>
              <a:rPr lang="en-US" u="none" baseline="0" dirty="0" smtClean="0"/>
              <a:t> Recognition: learning to identify and use similarities in order to: simply, shorten, apply similar solutions</a:t>
            </a:r>
          </a:p>
          <a:p>
            <a:pPr>
              <a:buClr>
                <a:schemeClr val="accent3"/>
              </a:buClr>
              <a:buSzPct val="25000"/>
            </a:pPr>
            <a:endParaRPr lang="en-US" u="sng" dirty="0" smtClean="0"/>
          </a:p>
          <a:p>
            <a:pPr>
              <a:buClr>
                <a:schemeClr val="accent3"/>
              </a:buClr>
              <a:buSzPct val="25000"/>
            </a:pPr>
            <a:r>
              <a:rPr lang="en-US" u="sng" dirty="0" smtClean="0"/>
              <a:t>Practices:</a:t>
            </a:r>
          </a:p>
          <a:p>
            <a:pPr>
              <a:buClr>
                <a:schemeClr val="accent3"/>
              </a:buClr>
              <a:buSzPct val="25000"/>
            </a:pPr>
            <a:r>
              <a:rPr lang="en-US" i="1" u="none" dirty="0" smtClean="0"/>
              <a:t>Practices</a:t>
            </a:r>
            <a:r>
              <a:rPr lang="en-US" i="1" u="none" baseline="0" dirty="0" smtClean="0"/>
              <a:t> designers develop as they program: it is the process of construction and design. Practices focus on the process of thinking and learning, moving beyond the “what” you are learning to the “how” you are learning.</a:t>
            </a:r>
            <a:endParaRPr lang="en-US" i="1" u="none" dirty="0" smtClean="0"/>
          </a:p>
          <a:p>
            <a:pPr>
              <a:buClr>
                <a:schemeClr val="accent3"/>
              </a:buClr>
              <a:buSzPct val="25000"/>
              <a:buFont typeface="Arial"/>
              <a:buChar char="•"/>
            </a:pPr>
            <a:r>
              <a:rPr lang="en-US" b="0" u="none" dirty="0" smtClean="0"/>
              <a:t>Experimenting: trial</a:t>
            </a:r>
            <a:r>
              <a:rPr lang="en-US" b="0" u="none" baseline="0" dirty="0" smtClean="0"/>
              <a:t> and error, testing new things, having an idea and trying to see how to make it work (incremental &amp; iterative process)</a:t>
            </a:r>
            <a:endParaRPr lang="en-US" b="0" u="none" dirty="0" smtClean="0"/>
          </a:p>
          <a:p>
            <a:pPr>
              <a:buClr>
                <a:schemeClr val="accent3"/>
              </a:buClr>
              <a:buSzPct val="25000"/>
              <a:buFont typeface="Arial"/>
              <a:buChar char="•"/>
            </a:pPr>
            <a:r>
              <a:rPr lang="en-US" b="0" u="none" dirty="0" smtClean="0"/>
              <a:t>Debugging:</a:t>
            </a:r>
            <a:r>
              <a:rPr lang="en-US" b="0" u="none" baseline="0" dirty="0" smtClean="0"/>
              <a:t> Answering the question “Does it work the way I want it to?” If the answer is “No”, figure out why then fix it. (incremental &amp; iterative process)</a:t>
            </a:r>
            <a:endParaRPr lang="en-US" b="0" u="none" dirty="0" smtClean="0"/>
          </a:p>
          <a:p>
            <a:pPr>
              <a:buClr>
                <a:schemeClr val="accent3"/>
              </a:buClr>
              <a:buSzPct val="25000"/>
              <a:buFont typeface="Arial"/>
              <a:buChar char="•"/>
            </a:pPr>
            <a:r>
              <a:rPr lang="en-US" b="0" u="none" dirty="0" smtClean="0"/>
              <a:t>Collaboration: </a:t>
            </a:r>
          </a:p>
          <a:p>
            <a:pPr>
              <a:buClr>
                <a:schemeClr val="accent3"/>
              </a:buClr>
              <a:buSzPct val="25000"/>
              <a:buFont typeface="Arial"/>
              <a:buChar char="•"/>
            </a:pPr>
            <a:r>
              <a:rPr lang="en-US" b="0" u="none" dirty="0" smtClean="0"/>
              <a:t>Planning: </a:t>
            </a:r>
            <a:endParaRPr lang="en-US" u="sng" dirty="0" smtClean="0"/>
          </a:p>
          <a:p>
            <a:pPr>
              <a:buClr>
                <a:schemeClr val="accent3"/>
              </a:buClr>
              <a:buSzPct val="25000"/>
            </a:pPr>
            <a:r>
              <a:rPr lang="en-US" dirty="0" smtClean="0"/>
              <a:t/>
            </a:r>
            <a:br>
              <a:rPr lang="en-US" dirty="0" smtClean="0"/>
            </a:br>
            <a:r>
              <a:rPr lang="en-US" b="0" u="sng" dirty="0" smtClean="0"/>
              <a:t>Perspectives:</a:t>
            </a:r>
          </a:p>
          <a:p>
            <a:pPr>
              <a:buClr>
                <a:schemeClr val="accent3"/>
              </a:buClr>
              <a:buSzPct val="25000"/>
            </a:pPr>
            <a:r>
              <a:rPr lang="en-US" i="1" u="none" baseline="0" dirty="0" smtClean="0"/>
              <a:t>Designers evolve their understanding of the technological world around them, their relationship with others, and of themselves.</a:t>
            </a:r>
            <a:endParaRPr lang="en-US" i="1" u="none" dirty="0" smtClean="0"/>
          </a:p>
          <a:p>
            <a:pPr>
              <a:buClr>
                <a:schemeClr val="accent3"/>
              </a:buClr>
              <a:buSzPct val="25000"/>
              <a:buFont typeface="Arial"/>
              <a:buChar char="•"/>
            </a:pPr>
            <a:r>
              <a:rPr lang="en-US" dirty="0" smtClean="0"/>
              <a:t>Expressing =  computer</a:t>
            </a:r>
            <a:r>
              <a:rPr lang="en-US" baseline="0" dirty="0" smtClean="0"/>
              <a:t> </a:t>
            </a:r>
            <a:r>
              <a:rPr lang="en-US" dirty="0" smtClean="0"/>
              <a:t>programming can be a means of expressing</a:t>
            </a:r>
            <a:r>
              <a:rPr lang="en-US" baseline="0" dirty="0" smtClean="0"/>
              <a:t> oneself because it is a tool, it can be used in many different ways (web pages, art, music, games, etc…) just like a pencil can be used to write a report or draw a picture.</a:t>
            </a:r>
            <a:endParaRPr lang="en-US" dirty="0" smtClean="0"/>
          </a:p>
          <a:p>
            <a:pPr>
              <a:buClr>
                <a:schemeClr val="accent3"/>
              </a:buClr>
              <a:buSzPct val="25000"/>
              <a:buFont typeface="Arial"/>
              <a:buChar char="•"/>
            </a:pPr>
            <a:r>
              <a:rPr lang="en-US" dirty="0" smtClean="0"/>
              <a:t>Understanding = being better able to understand today’s </a:t>
            </a:r>
            <a:r>
              <a:rPr lang="en-US" dirty="0" err="1" smtClean="0"/>
              <a:t>sociotechno</a:t>
            </a:r>
            <a:r>
              <a:rPr lang="en-US" baseline="0" dirty="0" smtClean="0"/>
              <a:t> </a:t>
            </a:r>
            <a:r>
              <a:rPr lang="en-US" dirty="0" smtClean="0"/>
              <a:t>reality</a:t>
            </a:r>
            <a:r>
              <a:rPr lang="en-US" baseline="0" dirty="0" smtClean="0"/>
              <a:t> - being able to recognize and use some of the tools that create this reality </a:t>
            </a:r>
            <a:endParaRPr lang="en-US" dirty="0" smtClean="0"/>
          </a:p>
          <a:p>
            <a:pPr>
              <a:buClr>
                <a:schemeClr val="accent3"/>
              </a:buClr>
              <a:buSzPct val="25000"/>
              <a:buFont typeface="Arial"/>
              <a:buChar char="•"/>
            </a:pPr>
            <a:r>
              <a:rPr lang="en-US" baseline="0" dirty="0" smtClean="0"/>
              <a:t>Connecting = creativity and learning are deeply social practice, facilitate being</a:t>
            </a:r>
            <a:r>
              <a:rPr lang="en-US" dirty="0" smtClean="0"/>
              <a:t> able to reach out to others in a new ways</a:t>
            </a:r>
            <a:r>
              <a:rPr lang="en-US" baseline="0" dirty="0" smtClean="0"/>
              <a:t> (creating with others and creating for others)</a:t>
            </a:r>
            <a:endParaRPr lang="en-US" dirty="0" smtClean="0"/>
          </a:p>
          <a:p>
            <a:pPr>
              <a:buSzPct val="25000"/>
            </a:pPr>
            <a:endParaRPr lang="en-US" dirty="0" smtClean="0"/>
          </a:p>
          <a:p>
            <a:pPr>
              <a:buSzPct val="25000"/>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idx="10"/>
          </p:nvPr>
        </p:nvSpPr>
        <p:spPr/>
        <p:txBody>
          <a:bodyPr/>
          <a:lstStyle/>
          <a:p>
            <a:pPr algn="r"/>
            <a:fld id="{C4E96AD1-13A2-4FAB-AC1C-999EA83EC353}" type="slidenum">
              <a:rPr lang="en-US" spc="-1" smtClean="0">
                <a:uFill>
                  <a:solidFill>
                    <a:srgbClr val="FFFFFF"/>
                  </a:solidFill>
                </a:uFill>
                <a:latin typeface="Times New Roman"/>
              </a:rPr>
              <a:pPr algn="r"/>
              <a:t>5</a:t>
            </a:fld>
            <a:endParaRPr lang="en-US" spc="-1" dirty="0">
              <a:uFill>
                <a:solidFill>
                  <a:srgbClr val="FFFFFF"/>
                </a:solidFill>
              </a:uFill>
              <a:latin typeface="Times New Roman"/>
            </a:endParaRPr>
          </a:p>
        </p:txBody>
      </p: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583214629"/>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Clr>
                <a:schemeClr val="accent3"/>
              </a:buClr>
              <a:buSzPct val="25000"/>
            </a:pPr>
            <a:r>
              <a:rPr lang="en-US" u="none" dirty="0" smtClean="0"/>
              <a:t>INSTRUCTOR</a:t>
            </a:r>
            <a:r>
              <a:rPr lang="en-US" u="none" baseline="0" dirty="0" smtClean="0"/>
              <a:t> SUMMARY ONLY (the concepts are explained on separate slides).</a:t>
            </a:r>
            <a:r>
              <a:rPr lang="en-US" u="sng" dirty="0" smtClean="0"/>
              <a:t/>
            </a:r>
            <a:br>
              <a:rPr lang="en-US" u="sng" dirty="0" smtClean="0"/>
            </a:br>
            <a:r>
              <a:rPr lang="en-US" u="sng" dirty="0" smtClean="0"/>
              <a:t/>
            </a:r>
            <a:br>
              <a:rPr lang="en-US" u="sng" dirty="0" smtClean="0"/>
            </a:br>
            <a:r>
              <a:rPr lang="en-US" u="sng" dirty="0" smtClean="0"/>
              <a:t>Concepts</a:t>
            </a:r>
            <a:r>
              <a:rPr lang="en-US" u="none" dirty="0" smtClean="0"/>
              <a:t/>
            </a:r>
            <a:br>
              <a:rPr lang="en-US" u="none" dirty="0" smtClean="0"/>
            </a:br>
            <a:r>
              <a:rPr lang="en-US" i="1" u="none" dirty="0" smtClean="0"/>
              <a:t>Concepts</a:t>
            </a:r>
            <a:r>
              <a:rPr lang="en-US" i="1" u="none" baseline="0" dirty="0" smtClean="0"/>
              <a:t> that designers use as they program; these concepts are common to all programming and transfer to non-programming contexts</a:t>
            </a:r>
            <a:endParaRPr lang="en-US" u="none" dirty="0" smtClean="0"/>
          </a:p>
          <a:p>
            <a:pPr>
              <a:buClr>
                <a:schemeClr val="accent3"/>
              </a:buClr>
              <a:buSzPct val="25000"/>
              <a:buFont typeface="Arial"/>
              <a:buChar char="•"/>
            </a:pPr>
            <a:r>
              <a:rPr lang="en-US" u="none" dirty="0" smtClean="0"/>
              <a:t>Algorithm:</a:t>
            </a:r>
            <a:r>
              <a:rPr lang="en-US" u="none" baseline="0" dirty="0" smtClean="0"/>
              <a:t> a series of step-by-step instructions</a:t>
            </a:r>
            <a:endParaRPr lang="en-US" u="none" dirty="0" smtClean="0"/>
          </a:p>
          <a:p>
            <a:pPr>
              <a:buClr>
                <a:schemeClr val="accent3"/>
              </a:buClr>
              <a:buSzPct val="25000"/>
              <a:buFont typeface="Arial"/>
              <a:buChar char="•"/>
            </a:pPr>
            <a:r>
              <a:rPr lang="en-US" u="none" dirty="0" smtClean="0"/>
              <a:t>Decomposition: breaking</a:t>
            </a:r>
            <a:r>
              <a:rPr lang="en-US" u="none" baseline="0" dirty="0" smtClean="0"/>
              <a:t> down a complex problem into simpler parts</a:t>
            </a:r>
            <a:endParaRPr lang="en-US" u="none" dirty="0" smtClean="0"/>
          </a:p>
          <a:p>
            <a:pPr>
              <a:buClr>
                <a:schemeClr val="accent3"/>
              </a:buClr>
              <a:buSzPct val="25000"/>
              <a:buFont typeface="Arial"/>
              <a:buChar char="•"/>
            </a:pPr>
            <a:r>
              <a:rPr lang="en-US" u="none" dirty="0" smtClean="0"/>
              <a:t>Logic: Analyzing</a:t>
            </a:r>
            <a:r>
              <a:rPr lang="en-US" u="none" baseline="0" dirty="0" smtClean="0"/>
              <a:t> and predicting </a:t>
            </a:r>
            <a:endParaRPr lang="en-US" u="none" dirty="0" smtClean="0"/>
          </a:p>
          <a:p>
            <a:pPr>
              <a:buClr>
                <a:schemeClr val="accent3"/>
              </a:buClr>
              <a:buSzPct val="25000"/>
              <a:buFont typeface="Arial"/>
              <a:buChar char="•"/>
            </a:pPr>
            <a:r>
              <a:rPr lang="en-US" u="none" dirty="0" smtClean="0"/>
              <a:t>Pattern</a:t>
            </a:r>
            <a:r>
              <a:rPr lang="en-US" u="none" baseline="0" dirty="0" smtClean="0"/>
              <a:t> Recognition: learning to identify and use similarities in order to: simply, shorten, apply similar solutions</a:t>
            </a:r>
          </a:p>
          <a:p>
            <a:pPr>
              <a:buClr>
                <a:schemeClr val="accent3"/>
              </a:buClr>
              <a:buSzPct val="25000"/>
              <a:buFont typeface="Arial"/>
              <a:buChar char="•"/>
            </a:pPr>
            <a:r>
              <a:rPr lang="en-US" u="none" baseline="0" dirty="0" smtClean="0"/>
              <a:t>Abstraction: keeping essential characteristics/information (from the Latin “</a:t>
            </a:r>
            <a:r>
              <a:rPr lang="en-US" i="1" u="none" baseline="0" dirty="0" smtClean="0"/>
              <a:t>abs” </a:t>
            </a:r>
            <a:r>
              <a:rPr lang="en-US" u="none" baseline="0" dirty="0" smtClean="0"/>
              <a:t>- away from and “</a:t>
            </a:r>
            <a:r>
              <a:rPr lang="en-US" i="1" u="none" baseline="0" dirty="0" smtClean="0"/>
              <a:t>trahere</a:t>
            </a:r>
            <a:r>
              <a:rPr lang="en-US" u="none" baseline="0" dirty="0" smtClean="0"/>
              <a:t>” -draw)</a:t>
            </a:r>
          </a:p>
          <a:p>
            <a:pPr>
              <a:buClr>
                <a:schemeClr val="accent3"/>
              </a:buClr>
              <a:buSzPct val="25000"/>
              <a:buFont typeface="Arial"/>
              <a:buChar char="•"/>
            </a:pPr>
            <a:endParaRPr lang="en-US" u="none" baseline="0" dirty="0" smtClean="0"/>
          </a:p>
          <a:p>
            <a:pPr marL="0" marR="0" indent="0" algn="l" defTabSz="457200" rtl="0" eaLnBrk="1" fontAlgn="auto" latinLnBrk="0" hangingPunct="1">
              <a:lnSpc>
                <a:spcPct val="100000"/>
              </a:lnSpc>
              <a:spcBef>
                <a:spcPts val="0"/>
              </a:spcBef>
              <a:spcAft>
                <a:spcPts val="0"/>
              </a:spcAft>
              <a:buClr>
                <a:schemeClr val="accent3"/>
              </a:buClr>
              <a:buSzPct val="25000"/>
              <a:buFont typeface="Arial"/>
              <a:buNone/>
              <a:tabLst/>
              <a:defRPr/>
            </a:pPr>
            <a:r>
              <a:rPr lang="en-CA" i="1" dirty="0" smtClean="0"/>
              <a:t>C</a:t>
            </a:r>
            <a:r>
              <a:rPr lang="en" i="1" dirty="0" smtClean="0"/>
              <a:t>oncepts </a:t>
            </a:r>
            <a:r>
              <a:rPr lang="en-CA" i="1" dirty="0" smtClean="0"/>
              <a:t>are put </a:t>
            </a:r>
            <a:r>
              <a:rPr lang="en" i="1" dirty="0" smtClean="0"/>
              <a:t>into action through practices</a:t>
            </a:r>
            <a:r>
              <a:rPr lang="en-CA" i="1" dirty="0" smtClean="0"/>
              <a:t>.</a:t>
            </a:r>
            <a:r>
              <a:rPr lang="en" i="1" dirty="0" smtClean="0"/>
              <a:t> </a:t>
            </a:r>
            <a:r>
              <a:rPr lang="en-CA" i="1" dirty="0" smtClean="0"/>
              <a:t/>
            </a:r>
            <a:br>
              <a:rPr lang="en-CA" i="1" dirty="0" smtClean="0"/>
            </a:br>
            <a:r>
              <a:rPr lang="en-CA" i="1" dirty="0" smtClean="0"/>
              <a:t>This</a:t>
            </a:r>
            <a:r>
              <a:rPr lang="en" i="1" dirty="0" smtClean="0"/>
              <a:t> leads to insights and perspectives about technology that </a:t>
            </a:r>
            <a:r>
              <a:rPr lang="en-CA" i="1" dirty="0" smtClean="0"/>
              <a:t>we may</a:t>
            </a:r>
            <a:r>
              <a:rPr lang="en-CA" i="1" baseline="0" dirty="0" smtClean="0"/>
              <a:t> not have otherwise.</a:t>
            </a:r>
            <a:endParaRPr lang="en" i="1" dirty="0"/>
          </a:p>
        </p:txBody>
      </p:sp>
      <p:sp>
        <p:nvSpPr>
          <p:cNvPr id="312" name="Shape 312"/>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6</a:t>
            </a:fld>
            <a:endParaRPr lang="en" sz="1200">
              <a:solidFill>
                <a:schemeClr val="dk1"/>
              </a:solidFill>
              <a:latin typeface="Calibri"/>
              <a:ea typeface="Calibri"/>
              <a:cs typeface="Calibri"/>
              <a:sym typeface="Calibri"/>
            </a:endParaRPr>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036991081"/>
      </p:ext>
    </p:extLst>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8" name="Shape 248"/>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marL="220104" indent="-220104">
              <a:lnSpc>
                <a:spcPct val="115000"/>
              </a:lnSpc>
              <a:buSzPct val="25000"/>
            </a:pPr>
            <a:r>
              <a:rPr lang="en-CA" sz="1200" b="0" i="0" dirty="0">
                <a:solidFill>
                  <a:srgbClr val="000000"/>
                </a:solidFill>
                <a:latin typeface="Calibri"/>
                <a:ea typeface="Arial"/>
                <a:cs typeface="Calibri"/>
                <a:sym typeface="Arial"/>
              </a:rPr>
              <a:t>What are examples of every day algorithms?</a:t>
            </a:r>
          </a:p>
          <a:p>
            <a:pPr marL="220104" indent="-220104">
              <a:lnSpc>
                <a:spcPct val="115000"/>
              </a:lnSpc>
              <a:buSzPct val="25000"/>
            </a:pPr>
            <a:r>
              <a:rPr lang="en-CA" sz="1200" b="0" i="0" dirty="0">
                <a:solidFill>
                  <a:srgbClr val="000000"/>
                </a:solidFill>
                <a:latin typeface="Calibri"/>
                <a:ea typeface="Arial"/>
                <a:cs typeface="Calibri"/>
                <a:sym typeface="Arial"/>
              </a:rPr>
              <a:t>Following a recipe, brushing your teeth, getting dressed (yes you can put your socks on before your pants but underwear goes on before outerwear!), starting your car…</a:t>
            </a:r>
          </a:p>
          <a:p>
            <a:pPr marL="220104" indent="-220104">
              <a:buClr>
                <a:srgbClr val="000000"/>
              </a:buClr>
              <a:buSzPct val="100000"/>
            </a:pPr>
            <a:r>
              <a:rPr lang="en-CA" sz="1200" b="0" i="0" dirty="0">
                <a:solidFill>
                  <a:srgbClr val="000000"/>
                </a:solidFill>
                <a:latin typeface="Calibri"/>
                <a:ea typeface="Arial"/>
                <a:cs typeface="Calibri"/>
                <a:sym typeface="Arial"/>
              </a:rPr>
              <a:t>Other examples:</a:t>
            </a:r>
          </a:p>
          <a:p>
            <a:pPr marL="220104" indent="-220104">
              <a:buClr>
                <a:srgbClr val="000000"/>
              </a:buClr>
              <a:buSzPct val="100000"/>
              <a:buFont typeface="Arial"/>
              <a:buChar char="•"/>
            </a:pPr>
            <a:r>
              <a:rPr lang="en" sz="1200" b="0" i="0" dirty="0">
                <a:solidFill>
                  <a:srgbClr val="000000"/>
                </a:solidFill>
                <a:latin typeface="Calibri"/>
                <a:ea typeface="Arial"/>
                <a:cs typeface="Calibri"/>
                <a:sym typeface="Arial"/>
              </a:rPr>
              <a:t>Building with clear stages: snowman</a:t>
            </a:r>
          </a:p>
          <a:p>
            <a:pPr marL="220104" indent="-220104">
              <a:buClr>
                <a:srgbClr val="000000"/>
              </a:buClr>
              <a:buSzPct val="100000"/>
              <a:buFont typeface="Arial"/>
              <a:buChar char="•"/>
            </a:pPr>
            <a:r>
              <a:rPr lang="en" sz="1200" b="0" i="0" dirty="0">
                <a:solidFill>
                  <a:srgbClr val="000000"/>
                </a:solidFill>
                <a:latin typeface="Calibri"/>
                <a:ea typeface="Arial"/>
                <a:cs typeface="Calibri"/>
                <a:sym typeface="Arial"/>
              </a:rPr>
              <a:t>bedtime/sleep routine</a:t>
            </a:r>
          </a:p>
          <a:p>
            <a:pPr marL="220104" indent="-220104">
              <a:buClr>
                <a:srgbClr val="000000"/>
              </a:buClr>
              <a:buSzPct val="100000"/>
              <a:buFont typeface="Arial"/>
              <a:buChar char="•"/>
            </a:pPr>
            <a:r>
              <a:rPr lang="en" sz="1200" b="0" i="0" dirty="0">
                <a:solidFill>
                  <a:srgbClr val="000000"/>
                </a:solidFill>
                <a:latin typeface="Calibri"/>
                <a:ea typeface="Arial"/>
                <a:cs typeface="Calibri"/>
                <a:sym typeface="Arial"/>
              </a:rPr>
              <a:t>Planting</a:t>
            </a:r>
            <a:r>
              <a:rPr lang="en-CA" sz="1200" b="0" i="0" dirty="0">
                <a:solidFill>
                  <a:srgbClr val="000000"/>
                </a:solidFill>
                <a:latin typeface="Calibri"/>
                <a:ea typeface="Arial"/>
                <a:cs typeface="Calibri"/>
                <a:sym typeface="Arial"/>
              </a:rPr>
              <a:t> a seed</a:t>
            </a:r>
            <a:endParaRPr lang="en" sz="1200" b="0" i="0" dirty="0">
              <a:solidFill>
                <a:srgbClr val="000000"/>
              </a:solidFill>
              <a:latin typeface="Calibri"/>
              <a:ea typeface="Arial"/>
              <a:cs typeface="Calibri"/>
              <a:sym typeface="Arial"/>
            </a:endParaRPr>
          </a:p>
          <a:p>
            <a:pPr marL="220104" indent="-220104">
              <a:lnSpc>
                <a:spcPct val="115000"/>
              </a:lnSpc>
              <a:buSzPct val="25000"/>
            </a:pPr>
            <a:endParaRPr lang="en-CA" sz="1200" b="0" i="0" dirty="0">
              <a:solidFill>
                <a:srgbClr val="000000"/>
              </a:solidFill>
              <a:latin typeface="Calibri"/>
              <a:ea typeface="Arial"/>
              <a:cs typeface="Calibri"/>
              <a:sym typeface="Arial"/>
            </a:endParaRPr>
          </a:p>
          <a:p>
            <a:pPr marL="220104" indent="-220104">
              <a:lnSpc>
                <a:spcPct val="115000"/>
              </a:lnSpc>
              <a:buSzPct val="25000"/>
            </a:pPr>
            <a:r>
              <a:rPr lang="en-CA" sz="1200" b="0" i="0" dirty="0">
                <a:solidFill>
                  <a:srgbClr val="000000"/>
                </a:solidFill>
                <a:latin typeface="Calibri"/>
                <a:ea typeface="Arial"/>
                <a:cs typeface="Calibri"/>
                <a:sym typeface="Arial"/>
              </a:rPr>
              <a:t>In a classroom, the one algorithm everyone needs to know and follow: What to do when the fire alarm sounds.</a:t>
            </a:r>
            <a:endParaRPr lang="en" sz="1200" b="0" i="0" dirty="0">
              <a:solidFill>
                <a:srgbClr val="000000"/>
              </a:solidFill>
              <a:latin typeface="Calibri"/>
              <a:ea typeface="Arial"/>
              <a:cs typeface="Calibri"/>
              <a:sym typeface="Arial"/>
            </a:endParaRPr>
          </a:p>
          <a:p>
            <a:pPr marL="220104" indent="-220104">
              <a:lnSpc>
                <a:spcPct val="115000"/>
              </a:lnSpc>
              <a:buSzPct val="25000"/>
            </a:pPr>
            <a:r>
              <a:rPr lang="en" sz="1200" b="0" i="0" dirty="0">
                <a:solidFill>
                  <a:srgbClr val="000000"/>
                </a:solidFill>
                <a:latin typeface="Calibri"/>
                <a:ea typeface="Arial"/>
                <a:cs typeface="Calibri"/>
                <a:sym typeface="Arial"/>
              </a:rPr>
              <a:t>Let’s take a minute to make sure what everybody is operating from the same set of step-by-step instructions.  </a:t>
            </a:r>
          </a:p>
          <a:p>
            <a:pPr marL="220104" indent="-220104">
              <a:lnSpc>
                <a:spcPct val="115000"/>
              </a:lnSpc>
              <a:buSzPct val="25000"/>
            </a:pPr>
            <a:r>
              <a:rPr lang="en" sz="1200" b="0" i="0" dirty="0">
                <a:solidFill>
                  <a:srgbClr val="000000"/>
                </a:solidFill>
                <a:latin typeface="Calibri"/>
                <a:ea typeface="Arial"/>
                <a:cs typeface="Calibri"/>
                <a:sym typeface="Arial"/>
              </a:rPr>
              <a:t>What’s your fire drill</a:t>
            </a:r>
            <a:r>
              <a:rPr lang="en" sz="1200" b="0" i="0" dirty="0" smtClean="0">
                <a:solidFill>
                  <a:srgbClr val="000000"/>
                </a:solidFill>
                <a:latin typeface="Calibri"/>
                <a:ea typeface="Arial"/>
                <a:cs typeface="Calibri"/>
                <a:sym typeface="Arial"/>
              </a:rPr>
              <a:t>?</a:t>
            </a:r>
            <a:endParaRPr sz="1200" b="0" i="0" dirty="0" smtClean="0">
              <a:solidFill>
                <a:srgbClr val="000000"/>
              </a:solidFill>
              <a:latin typeface="Calibri"/>
              <a:ea typeface="Arial"/>
              <a:cs typeface="Calibri"/>
              <a:sym typeface="Arial"/>
            </a:endParaRPr>
          </a:p>
          <a:p>
            <a:pPr>
              <a:buSzPct val="25000"/>
            </a:pPr>
            <a:endParaRPr sz="1200" b="0" i="0" dirty="0">
              <a:latin typeface="Calibri"/>
              <a:cs typeface="Calibri"/>
            </a:endParaRPr>
          </a:p>
        </p:txBody>
      </p:sp>
      <p:sp>
        <p:nvSpPr>
          <p:cNvPr id="249" name="Shape 249"/>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7</a:t>
            </a:fld>
            <a:endParaRPr lang="en" sz="1200">
              <a:solidFill>
                <a:schemeClr val="dk1"/>
              </a:solidFill>
              <a:latin typeface="Calibri"/>
              <a:ea typeface="Calibri"/>
              <a:cs typeface="Calibri"/>
              <a:sym typeface="Calibri"/>
            </a:endParaRPr>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4082166845"/>
      </p:ext>
    </p:extLst>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7" name="Shape 257"/>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Clr>
                <a:srgbClr val="000000"/>
              </a:buClr>
              <a:buSzPct val="25000"/>
            </a:pPr>
            <a:r>
              <a:rPr lang="en-CA" sz="1200" b="0" i="0" dirty="0" smtClean="0">
                <a:solidFill>
                  <a:srgbClr val="000000"/>
                </a:solidFill>
                <a:latin typeface="Calibri"/>
                <a:ea typeface="Arial"/>
                <a:cs typeface="Calibri"/>
                <a:sym typeface="Arial"/>
              </a:rPr>
              <a:t>We</a:t>
            </a:r>
            <a:r>
              <a:rPr lang="en-CA" sz="1200" b="0" i="0" baseline="0" dirty="0" smtClean="0">
                <a:solidFill>
                  <a:srgbClr val="000000"/>
                </a:solidFill>
                <a:latin typeface="Calibri"/>
                <a:ea typeface="Arial"/>
                <a:cs typeface="Calibri"/>
                <a:sym typeface="Arial"/>
              </a:rPr>
              <a:t> all do this in our everyday lives, we are simply not conscious of it.</a:t>
            </a:r>
            <a:br>
              <a:rPr lang="en-CA" sz="1200" b="0" i="0" baseline="0" dirty="0" smtClean="0">
                <a:solidFill>
                  <a:srgbClr val="000000"/>
                </a:solidFill>
                <a:latin typeface="Calibri"/>
                <a:ea typeface="Arial"/>
                <a:cs typeface="Calibri"/>
                <a:sym typeface="Arial"/>
              </a:rPr>
            </a:br>
            <a:r>
              <a:rPr lang="en-CA" sz="1200" b="0" i="0" baseline="0" dirty="0" smtClean="0">
                <a:solidFill>
                  <a:srgbClr val="000000"/>
                </a:solidFill>
                <a:latin typeface="Calibri"/>
                <a:ea typeface="Arial"/>
                <a:cs typeface="Calibri"/>
                <a:sym typeface="Arial"/>
              </a:rPr>
              <a:t/>
            </a:r>
            <a:br>
              <a:rPr lang="en-CA" sz="1200" b="0" i="0" baseline="0" dirty="0" smtClean="0">
                <a:solidFill>
                  <a:srgbClr val="000000"/>
                </a:solidFill>
                <a:latin typeface="Calibri"/>
                <a:ea typeface="Arial"/>
                <a:cs typeface="Calibri"/>
                <a:sym typeface="Arial"/>
              </a:rPr>
            </a:br>
            <a:r>
              <a:rPr lang="en-CA" sz="1200" b="0" i="0" baseline="0" dirty="0" smtClean="0">
                <a:solidFill>
                  <a:srgbClr val="000000"/>
                </a:solidFill>
                <a:latin typeface="Calibri"/>
                <a:ea typeface="Arial"/>
                <a:cs typeface="Calibri"/>
                <a:sym typeface="Arial"/>
              </a:rPr>
              <a:t>Example: “Teach the class” that is a complex problem…</a:t>
            </a:r>
            <a:br>
              <a:rPr lang="en-CA" sz="1200" b="0" i="0" baseline="0" dirty="0" smtClean="0">
                <a:solidFill>
                  <a:srgbClr val="000000"/>
                </a:solidFill>
                <a:latin typeface="Calibri"/>
                <a:ea typeface="Arial"/>
                <a:cs typeface="Calibri"/>
                <a:sym typeface="Arial"/>
              </a:rPr>
            </a:br>
            <a:r>
              <a:rPr lang="en-CA" sz="1200" b="0" i="0" baseline="0" dirty="0" smtClean="0">
                <a:solidFill>
                  <a:srgbClr val="000000"/>
                </a:solidFill>
                <a:latin typeface="Calibri"/>
                <a:ea typeface="Arial"/>
                <a:cs typeface="Calibri"/>
                <a:sym typeface="Arial"/>
              </a:rPr>
              <a:t>Question: How do you break it down into smaller parts? </a:t>
            </a:r>
          </a:p>
          <a:p>
            <a:pPr>
              <a:buClr>
                <a:srgbClr val="000000"/>
              </a:buClr>
              <a:buSzPct val="25000"/>
            </a:pPr>
            <a:r>
              <a:rPr lang="en-CA" sz="1200" b="0" i="0" baseline="0" dirty="0" smtClean="0">
                <a:solidFill>
                  <a:srgbClr val="000000"/>
                </a:solidFill>
                <a:latin typeface="Calibri"/>
                <a:ea typeface="Arial"/>
                <a:cs typeface="Calibri"/>
                <a:sym typeface="Arial"/>
              </a:rPr>
              <a:t>Potential “simpler” parts…</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Plan your day</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Get to school</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Go to your class at a specific time</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Prepare your class/material</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Take attendance </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Start the class</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Is there a test today? Yes – give instructions.</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Etc..</a:t>
            </a:r>
            <a:br>
              <a:rPr lang="en-CA" sz="1200" b="0" i="0" baseline="0" dirty="0" smtClean="0">
                <a:solidFill>
                  <a:srgbClr val="000000"/>
                </a:solidFill>
                <a:latin typeface="Calibri"/>
                <a:ea typeface="Arial"/>
                <a:cs typeface="Calibri"/>
                <a:sym typeface="Arial"/>
              </a:rPr>
            </a:br>
            <a:endParaRPr sz="1200" b="0" i="0" dirty="0">
              <a:solidFill>
                <a:srgbClr val="000000"/>
              </a:solidFill>
              <a:latin typeface="Calibri"/>
              <a:ea typeface="Arial"/>
              <a:cs typeface="Calibri"/>
              <a:sym typeface="Arial"/>
            </a:endParaRPr>
          </a:p>
          <a:p>
            <a:pPr>
              <a:buSzPct val="25000"/>
            </a:pPr>
            <a:r>
              <a:rPr lang="en-US" sz="1200" b="0" i="0" dirty="0">
                <a:solidFill>
                  <a:srgbClr val="000000"/>
                </a:solidFill>
                <a:latin typeface="Calibri"/>
                <a:ea typeface="Arial"/>
                <a:cs typeface="Calibri"/>
                <a:sym typeface="Arial"/>
              </a:rPr>
              <a:t>Being able to break a problem down into small parts is a very important skill. </a:t>
            </a:r>
          </a:p>
          <a:p>
            <a:pPr marL="220104" indent="-220104">
              <a:buSzPct val="25000"/>
            </a:pPr>
            <a:r>
              <a:rPr lang="en-US" sz="1200" b="0" i="0" dirty="0">
                <a:solidFill>
                  <a:srgbClr val="000000"/>
                </a:solidFill>
                <a:latin typeface="Calibri"/>
                <a:ea typeface="Arial"/>
                <a:cs typeface="Calibri"/>
                <a:sym typeface="Arial"/>
              </a:rPr>
              <a:t>Can you think of a time recently when you broke a problem down to make it easier?</a:t>
            </a:r>
            <a:r>
              <a:rPr lang="en-US" sz="1200" b="0" i="0" dirty="0" smtClean="0">
                <a:solidFill>
                  <a:srgbClr val="000000"/>
                </a:solidFill>
                <a:latin typeface="Calibri"/>
                <a:ea typeface="Arial"/>
                <a:cs typeface="Calibri"/>
                <a:sym typeface="Arial"/>
              </a:rPr>
              <a:t> </a:t>
            </a:r>
            <a:br>
              <a:rPr lang="en-US" sz="1200" b="0" i="0" dirty="0" smtClean="0">
                <a:solidFill>
                  <a:srgbClr val="000000"/>
                </a:solidFill>
                <a:latin typeface="Calibri"/>
                <a:ea typeface="Arial"/>
                <a:cs typeface="Calibri"/>
                <a:sym typeface="Arial"/>
              </a:rPr>
            </a:br>
            <a:endParaRPr lang="en-US" sz="1200" b="0" i="0" dirty="0" smtClean="0">
              <a:solidFill>
                <a:srgbClr val="000000"/>
              </a:solidFill>
              <a:latin typeface="Calibri"/>
              <a:ea typeface="Arial"/>
              <a:cs typeface="Calibri"/>
              <a:sym typeface="Arial"/>
            </a:endParaRPr>
          </a:p>
          <a:p>
            <a:pPr marL="220104" indent="-220104">
              <a:buSzPct val="25000"/>
              <a:buFont typeface="Arial"/>
              <a:buChar char="•"/>
            </a:pPr>
            <a:r>
              <a:rPr lang="en-US" sz="1200" b="0" i="0" dirty="0">
                <a:solidFill>
                  <a:srgbClr val="000000"/>
                </a:solidFill>
                <a:latin typeface="Calibri"/>
                <a:ea typeface="Arial"/>
                <a:cs typeface="Calibri"/>
                <a:sym typeface="Arial"/>
              </a:rPr>
              <a:t>Cleaning a room one section at a time, </a:t>
            </a:r>
          </a:p>
          <a:p>
            <a:pPr marL="220104" indent="-220104">
              <a:buSzPct val="25000"/>
              <a:buFont typeface="Arial"/>
              <a:buChar char="•"/>
            </a:pPr>
            <a:r>
              <a:rPr lang="en-US" sz="1200" b="0" i="0" dirty="0">
                <a:solidFill>
                  <a:srgbClr val="000000"/>
                </a:solidFill>
                <a:latin typeface="Calibri"/>
                <a:ea typeface="Arial"/>
                <a:cs typeface="Calibri"/>
                <a:sym typeface="Arial"/>
              </a:rPr>
              <a:t>Making a snowman: make the pieces first and put them together</a:t>
            </a:r>
          </a:p>
          <a:p>
            <a:pPr marL="220104" indent="-220104">
              <a:buSzPct val="25000"/>
              <a:buFont typeface="Arial"/>
              <a:buChar char="•"/>
            </a:pPr>
            <a:r>
              <a:rPr lang="en-US" sz="1200" b="0" i="0" dirty="0">
                <a:solidFill>
                  <a:srgbClr val="000000"/>
                </a:solidFill>
                <a:latin typeface="Calibri"/>
                <a:cs typeface="Calibri"/>
              </a:rPr>
              <a:t>puzzles: making the edges first</a:t>
            </a:r>
          </a:p>
          <a:p>
            <a:pPr marL="220104" indent="-220104">
              <a:buSzPct val="25000"/>
              <a:buFont typeface="Arial"/>
              <a:buChar char="•"/>
            </a:pPr>
            <a:r>
              <a:rPr lang="en-US" sz="1200" b="0" i="0" dirty="0">
                <a:solidFill>
                  <a:srgbClr val="000000"/>
                </a:solidFill>
                <a:latin typeface="Calibri"/>
                <a:ea typeface="Arial"/>
                <a:cs typeface="Calibri"/>
                <a:sym typeface="Arial"/>
              </a:rPr>
              <a:t>murals: each person does a little part</a:t>
            </a:r>
          </a:p>
          <a:p>
            <a:pPr>
              <a:buSzPct val="25000"/>
            </a:pPr>
            <a:endParaRPr sz="1200" b="0" i="0" dirty="0">
              <a:latin typeface="Calibri"/>
              <a:cs typeface="Calibri"/>
            </a:endParaRPr>
          </a:p>
          <a:p>
            <a:pPr>
              <a:buSzPct val="25000"/>
            </a:pPr>
            <a:endParaRPr sz="1200" b="0" i="0" dirty="0">
              <a:latin typeface="Calibri"/>
              <a:cs typeface="Calibri"/>
            </a:endParaRPr>
          </a:p>
        </p:txBody>
      </p:sp>
      <p:sp>
        <p:nvSpPr>
          <p:cNvPr id="258" name="Shape 258"/>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8</a:t>
            </a:fld>
            <a:endParaRPr lang="en" sz="1200">
              <a:solidFill>
                <a:schemeClr val="dk1"/>
              </a:solidFill>
              <a:latin typeface="Calibri"/>
              <a:ea typeface="Calibri"/>
              <a:cs typeface="Calibri"/>
              <a:sym typeface="Calibri"/>
            </a:endParaRPr>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838014329"/>
      </p:ext>
    </p:extLst>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pPr>
              <a:buClr>
                <a:schemeClr val="accent3"/>
              </a:buClr>
              <a:buSzPct val="25000"/>
            </a:pPr>
            <a:r>
              <a:rPr lang="en-US" b="1" u="sng" dirty="0" smtClean="0"/>
              <a:t>Instructor notes</a:t>
            </a:r>
            <a:br>
              <a:rPr lang="en-US" b="1" u="sng" dirty="0" smtClean="0"/>
            </a:br>
            <a:r>
              <a:rPr lang="en-US" b="1" u="sng" dirty="0" smtClean="0"/>
              <a:t/>
            </a:r>
            <a:br>
              <a:rPr lang="en-US" b="1" u="sng" dirty="0" smtClean="0"/>
            </a:br>
            <a:r>
              <a:rPr lang="en-US" i="1" dirty="0" smtClean="0"/>
              <a:t>Introduce this as the big picture. </a:t>
            </a:r>
            <a:br>
              <a:rPr lang="en-US" i="1" dirty="0" smtClean="0"/>
            </a:br>
            <a:r>
              <a:rPr lang="en-US" i="1" dirty="0" smtClean="0"/>
              <a:t>Three</a:t>
            </a:r>
            <a:r>
              <a:rPr lang="en-US" i="1" baseline="0" dirty="0" smtClean="0"/>
              <a:t> key dimensions to Computational Thinking (Brennan &amp; </a:t>
            </a:r>
            <a:r>
              <a:rPr lang="en-US" i="1" baseline="0" dirty="0" err="1" smtClean="0"/>
              <a:t>Resnick</a:t>
            </a:r>
            <a:r>
              <a:rPr lang="en-US" i="1" baseline="0" dirty="0" smtClean="0"/>
              <a:t>, AERA 2012): computational concepts, computational practices, computational perspectives</a:t>
            </a:r>
            <a:r>
              <a:rPr lang="en-US" i="1" dirty="0" smtClean="0"/>
              <a:t/>
            </a:r>
            <a:br>
              <a:rPr lang="en-US" i="1" dirty="0" smtClean="0"/>
            </a:br>
            <a:endParaRPr lang="en-US" i="1" dirty="0" smtClean="0"/>
          </a:p>
          <a:p>
            <a:pPr>
              <a:buClr>
                <a:schemeClr val="accent3"/>
              </a:buClr>
              <a:buSzPct val="25000"/>
            </a:pPr>
            <a:r>
              <a:rPr lang="en-US" b="1" i="1" u="sng" dirty="0" smtClean="0"/>
              <a:t>They</a:t>
            </a:r>
            <a:r>
              <a:rPr lang="en-US" b="1" i="1" u="sng" baseline="0" dirty="0" smtClean="0"/>
              <a:t> are concepts that you already master, whether formally or not (you may be better at some than others…which is true for everyone)</a:t>
            </a:r>
            <a:endParaRPr lang="en-US" b="1" i="1" u="sng" dirty="0" smtClean="0"/>
          </a:p>
          <a:p>
            <a:pPr>
              <a:buClr>
                <a:schemeClr val="accent3"/>
              </a:buClr>
              <a:buSzPct val="25000"/>
              <a:buFont typeface="Arial"/>
              <a:buChar char="•"/>
            </a:pPr>
            <a:r>
              <a:rPr lang="en-US" dirty="0" smtClean="0"/>
              <a:t>Explain it clockwise: Computational concepts put into action are Practices, and</a:t>
            </a:r>
            <a:r>
              <a:rPr lang="en-US" baseline="0" dirty="0" smtClean="0"/>
              <a:t> that leads</a:t>
            </a:r>
            <a:r>
              <a:rPr lang="en-US" dirty="0" smtClean="0"/>
              <a:t> to Perspectives.</a:t>
            </a:r>
          </a:p>
          <a:p>
            <a:pPr>
              <a:buClr>
                <a:schemeClr val="accent3"/>
              </a:buClr>
              <a:buSzPct val="25000"/>
              <a:buFont typeface="Arial"/>
              <a:buChar char="•"/>
            </a:pPr>
            <a:r>
              <a:rPr lang="en-US" dirty="0" smtClean="0"/>
              <a:t>Explain to teachers that even though some of these concepts might seem like</a:t>
            </a:r>
            <a:r>
              <a:rPr lang="en-US" baseline="0" dirty="0" smtClean="0"/>
              <a:t> a giant black-hole</a:t>
            </a:r>
            <a:r>
              <a:rPr lang="en-US" dirty="0" smtClean="0"/>
              <a:t> now, they already use and understand many of them daily as we will see in next set of slides</a:t>
            </a:r>
          </a:p>
          <a:p>
            <a:pPr>
              <a:buClr>
                <a:schemeClr val="accent3"/>
              </a:buClr>
              <a:buSzPct val="25000"/>
              <a:buFont typeface="Arial"/>
              <a:buChar char="•"/>
            </a:pPr>
            <a:r>
              <a:rPr lang="en-US" dirty="0" smtClean="0"/>
              <a:t>End on Perspectives as the reason why we would want to learn and teach computational thinking, </a:t>
            </a:r>
          </a:p>
          <a:p>
            <a:pPr>
              <a:buClr>
                <a:schemeClr val="accent3"/>
              </a:buClr>
              <a:buSzPct val="25000"/>
            </a:pPr>
            <a:endParaRPr lang="en-US" u="sng" dirty="0" smtClean="0"/>
          </a:p>
          <a:p>
            <a:pPr>
              <a:buClr>
                <a:schemeClr val="accent3"/>
              </a:buClr>
              <a:buSzPct val="25000"/>
            </a:pPr>
            <a:r>
              <a:rPr lang="en-US" u="sng" dirty="0" smtClean="0"/>
              <a:t>Concepts</a:t>
            </a:r>
            <a:r>
              <a:rPr lang="en-US" u="none" dirty="0" smtClean="0"/>
              <a:t/>
            </a:r>
            <a:br>
              <a:rPr lang="en-US" u="none" dirty="0" smtClean="0"/>
            </a:br>
            <a:r>
              <a:rPr lang="en-US" i="1" u="none" dirty="0" smtClean="0"/>
              <a:t>Concepts</a:t>
            </a:r>
            <a:r>
              <a:rPr lang="en-US" i="1" u="none" baseline="0" dirty="0" smtClean="0"/>
              <a:t> that designers use as they program; these concepts are common to all programming and transfer to non-programming contexts</a:t>
            </a:r>
            <a:endParaRPr lang="en-US" u="none" dirty="0" smtClean="0"/>
          </a:p>
          <a:p>
            <a:pPr>
              <a:buClr>
                <a:schemeClr val="accent3"/>
              </a:buClr>
              <a:buSzPct val="25000"/>
              <a:buFont typeface="Arial"/>
              <a:buChar char="•"/>
            </a:pPr>
            <a:r>
              <a:rPr lang="en-US" u="none" dirty="0" smtClean="0"/>
              <a:t>Algorithm:</a:t>
            </a:r>
            <a:r>
              <a:rPr lang="en-US" u="none" baseline="0" dirty="0" smtClean="0"/>
              <a:t> a series of step-by-step instructions</a:t>
            </a:r>
            <a:endParaRPr lang="en-US" u="none" dirty="0" smtClean="0"/>
          </a:p>
          <a:p>
            <a:pPr>
              <a:buClr>
                <a:schemeClr val="accent3"/>
              </a:buClr>
              <a:buSzPct val="25000"/>
              <a:buFont typeface="Arial"/>
              <a:buChar char="•"/>
            </a:pPr>
            <a:r>
              <a:rPr lang="en-US" u="none" dirty="0" smtClean="0"/>
              <a:t>Decomposition: breaking</a:t>
            </a:r>
            <a:r>
              <a:rPr lang="en-US" u="none" baseline="0" dirty="0" smtClean="0"/>
              <a:t> down a complex problem into simpler parts</a:t>
            </a:r>
          </a:p>
          <a:p>
            <a:pPr marL="0" marR="0" lvl="0" indent="0" algn="l" defTabSz="457200" rtl="0" eaLnBrk="1" fontAlgn="auto" latinLnBrk="0" hangingPunct="1">
              <a:lnSpc>
                <a:spcPct val="100000"/>
              </a:lnSpc>
              <a:spcBef>
                <a:spcPts val="0"/>
              </a:spcBef>
              <a:spcAft>
                <a:spcPts val="0"/>
              </a:spcAft>
              <a:buClr>
                <a:schemeClr val="accent3"/>
              </a:buClr>
              <a:buSzPct val="25000"/>
              <a:buFont typeface="Arial"/>
              <a:buChar char="•"/>
              <a:tabLst/>
              <a:defRPr/>
            </a:pPr>
            <a:r>
              <a:rPr lang="en-US" u="none" baseline="0" dirty="0" smtClean="0"/>
              <a:t>Abstraction: keeping essential characteristics/information (from the </a:t>
            </a:r>
            <a:r>
              <a:rPr lang="en-US" u="none" baseline="0" dirty="0" err="1" smtClean="0"/>
              <a:t>latin</a:t>
            </a:r>
            <a:r>
              <a:rPr lang="en-US" u="none" baseline="0" dirty="0" smtClean="0"/>
              <a:t> abs- “away from” and “trahere” -draw)</a:t>
            </a:r>
            <a:endParaRPr lang="en-US" u="sng" baseline="0" dirty="0" smtClean="0"/>
          </a:p>
          <a:p>
            <a:pPr marL="0" marR="0" lvl="0" indent="0" algn="l" defTabSz="457200" rtl="0" eaLnBrk="1" fontAlgn="auto" latinLnBrk="0" hangingPunct="1">
              <a:lnSpc>
                <a:spcPct val="100000"/>
              </a:lnSpc>
              <a:spcBef>
                <a:spcPts val="0"/>
              </a:spcBef>
              <a:spcAft>
                <a:spcPts val="0"/>
              </a:spcAft>
              <a:buClr>
                <a:schemeClr val="accent3"/>
              </a:buClr>
              <a:buSzPct val="25000"/>
              <a:buFont typeface="Arial"/>
              <a:buChar char="•"/>
              <a:tabLst/>
              <a:defRPr/>
            </a:pPr>
            <a:r>
              <a:rPr lang="en-US" u="none" dirty="0" smtClean="0"/>
              <a:t>Logic: Analyzing</a:t>
            </a:r>
            <a:r>
              <a:rPr lang="en-US" u="none" baseline="0" dirty="0" smtClean="0"/>
              <a:t> and predicting </a:t>
            </a:r>
            <a:endParaRPr lang="en-US" u="none" dirty="0" smtClean="0"/>
          </a:p>
          <a:p>
            <a:pPr>
              <a:buClr>
                <a:schemeClr val="accent3"/>
              </a:buClr>
              <a:buSzPct val="25000"/>
              <a:buFont typeface="Arial"/>
              <a:buChar char="•"/>
            </a:pPr>
            <a:r>
              <a:rPr lang="en-US" u="none" dirty="0" smtClean="0"/>
              <a:t>Pattern</a:t>
            </a:r>
            <a:r>
              <a:rPr lang="en-US" u="none" baseline="0" dirty="0" smtClean="0"/>
              <a:t> Recognition: learning to identify and use similarities in order to: simply, shorten, apply similar solutions</a:t>
            </a:r>
          </a:p>
          <a:p>
            <a:pPr>
              <a:buClr>
                <a:schemeClr val="accent3"/>
              </a:buClr>
              <a:buSzPct val="25000"/>
            </a:pPr>
            <a:endParaRPr lang="en-US" u="sng" dirty="0" smtClean="0"/>
          </a:p>
          <a:p>
            <a:pPr>
              <a:buClr>
                <a:schemeClr val="accent3"/>
              </a:buClr>
              <a:buSzPct val="25000"/>
            </a:pPr>
            <a:r>
              <a:rPr lang="en-US" u="sng" dirty="0" smtClean="0"/>
              <a:t>Practices:</a:t>
            </a:r>
          </a:p>
          <a:p>
            <a:pPr>
              <a:buClr>
                <a:schemeClr val="accent3"/>
              </a:buClr>
              <a:buSzPct val="25000"/>
            </a:pPr>
            <a:r>
              <a:rPr lang="en-US" i="1" u="none" dirty="0" smtClean="0"/>
              <a:t>Practices</a:t>
            </a:r>
            <a:r>
              <a:rPr lang="en-US" i="1" u="none" baseline="0" dirty="0" smtClean="0"/>
              <a:t> designers develop as they program: it is the process of construction and design. Practices focus on the process of thinking and learning, moving beyond the “what” you are learning to the “how” you are learning.</a:t>
            </a:r>
            <a:endParaRPr lang="en-US" i="1" u="none" dirty="0" smtClean="0"/>
          </a:p>
          <a:p>
            <a:pPr>
              <a:buClr>
                <a:schemeClr val="accent3"/>
              </a:buClr>
              <a:buSzPct val="25000"/>
              <a:buFont typeface="Arial"/>
              <a:buChar char="•"/>
            </a:pPr>
            <a:r>
              <a:rPr lang="en-US" b="0" u="none" dirty="0" smtClean="0"/>
              <a:t>Experimenting: trial</a:t>
            </a:r>
            <a:r>
              <a:rPr lang="en-US" b="0" u="none" baseline="0" dirty="0" smtClean="0"/>
              <a:t> and error, testing new things, having an idea and trying to see how to make it work (incremental &amp; iterative process)</a:t>
            </a:r>
            <a:endParaRPr lang="en-US" b="0" u="none" dirty="0" smtClean="0"/>
          </a:p>
          <a:p>
            <a:pPr>
              <a:buClr>
                <a:schemeClr val="accent3"/>
              </a:buClr>
              <a:buSzPct val="25000"/>
              <a:buFont typeface="Arial"/>
              <a:buChar char="•"/>
            </a:pPr>
            <a:r>
              <a:rPr lang="en-US" b="0" u="none" dirty="0" smtClean="0"/>
              <a:t>Debugging:</a:t>
            </a:r>
            <a:r>
              <a:rPr lang="en-US" b="0" u="none" baseline="0" dirty="0" smtClean="0"/>
              <a:t> Answering the question “Does it work the way I want it to?” If the answer is “No”, figure out why then fix it. (incremental &amp; iterative process)</a:t>
            </a:r>
            <a:endParaRPr lang="en-US" b="0" u="none" dirty="0" smtClean="0"/>
          </a:p>
          <a:p>
            <a:pPr>
              <a:buClr>
                <a:schemeClr val="accent3"/>
              </a:buClr>
              <a:buSzPct val="25000"/>
              <a:buFont typeface="Arial"/>
              <a:buChar char="•"/>
            </a:pPr>
            <a:r>
              <a:rPr lang="en-US" b="0" u="none" dirty="0" smtClean="0"/>
              <a:t>Collaboration: </a:t>
            </a:r>
          </a:p>
          <a:p>
            <a:pPr>
              <a:buClr>
                <a:schemeClr val="accent3"/>
              </a:buClr>
              <a:buSzPct val="25000"/>
              <a:buFont typeface="Arial"/>
              <a:buChar char="•"/>
            </a:pPr>
            <a:r>
              <a:rPr lang="en-US" b="0" u="none" dirty="0" smtClean="0"/>
              <a:t>Planning: </a:t>
            </a:r>
            <a:endParaRPr lang="en-US" u="sng" dirty="0" smtClean="0"/>
          </a:p>
          <a:p>
            <a:pPr>
              <a:buClr>
                <a:schemeClr val="accent3"/>
              </a:buClr>
              <a:buSzPct val="25000"/>
            </a:pPr>
            <a:r>
              <a:rPr lang="en-US" dirty="0" smtClean="0"/>
              <a:t/>
            </a:r>
            <a:br>
              <a:rPr lang="en-US" dirty="0" smtClean="0"/>
            </a:br>
            <a:r>
              <a:rPr lang="en-US" b="0" u="sng" dirty="0" smtClean="0"/>
              <a:t>Perspectives:</a:t>
            </a:r>
          </a:p>
          <a:p>
            <a:pPr>
              <a:buClr>
                <a:schemeClr val="accent3"/>
              </a:buClr>
              <a:buSzPct val="25000"/>
            </a:pPr>
            <a:r>
              <a:rPr lang="en-US" i="1" u="none" baseline="0" dirty="0" smtClean="0"/>
              <a:t>Designers evolve their understanding of the technological world around them, their relationship with others, and of themselves.</a:t>
            </a:r>
            <a:endParaRPr lang="en-US" i="1" u="none" dirty="0" smtClean="0"/>
          </a:p>
          <a:p>
            <a:pPr>
              <a:buClr>
                <a:schemeClr val="accent3"/>
              </a:buClr>
              <a:buSzPct val="25000"/>
              <a:buFont typeface="Arial"/>
              <a:buChar char="•"/>
            </a:pPr>
            <a:r>
              <a:rPr lang="en-US" dirty="0" smtClean="0"/>
              <a:t>Expressing =  computer</a:t>
            </a:r>
            <a:r>
              <a:rPr lang="en-US" baseline="0" dirty="0" smtClean="0"/>
              <a:t> </a:t>
            </a:r>
            <a:r>
              <a:rPr lang="en-US" dirty="0" smtClean="0"/>
              <a:t>programming can be a means of expressing</a:t>
            </a:r>
            <a:r>
              <a:rPr lang="en-US" baseline="0" dirty="0" smtClean="0"/>
              <a:t> oneself because it is a tool, it can be used in many different ways (web pages, art, music, games, etc…) just like a pencil can be used to write a report or draw a picture.</a:t>
            </a:r>
            <a:endParaRPr lang="en-US" dirty="0" smtClean="0"/>
          </a:p>
          <a:p>
            <a:pPr>
              <a:buClr>
                <a:schemeClr val="accent3"/>
              </a:buClr>
              <a:buSzPct val="25000"/>
              <a:buFont typeface="Arial"/>
              <a:buChar char="•"/>
            </a:pPr>
            <a:r>
              <a:rPr lang="en-US" dirty="0" smtClean="0"/>
              <a:t>Understanding = being better able to understand today’s </a:t>
            </a:r>
            <a:r>
              <a:rPr lang="en-US" dirty="0" err="1" smtClean="0"/>
              <a:t>sociotechno</a:t>
            </a:r>
            <a:r>
              <a:rPr lang="en-US" baseline="0" dirty="0" smtClean="0"/>
              <a:t> </a:t>
            </a:r>
            <a:r>
              <a:rPr lang="en-US" dirty="0" smtClean="0"/>
              <a:t>reality</a:t>
            </a:r>
            <a:r>
              <a:rPr lang="en-US" baseline="0" dirty="0" smtClean="0"/>
              <a:t> - being able to recognize and use some of the tools that create this reality </a:t>
            </a:r>
            <a:endParaRPr lang="en-US" dirty="0" smtClean="0"/>
          </a:p>
          <a:p>
            <a:pPr>
              <a:buClr>
                <a:schemeClr val="accent3"/>
              </a:buClr>
              <a:buSzPct val="25000"/>
              <a:buFont typeface="Arial"/>
              <a:buChar char="•"/>
            </a:pPr>
            <a:r>
              <a:rPr lang="en-US" baseline="0" dirty="0" smtClean="0"/>
              <a:t>Connecting = creativity and learning are deeply social practice, facilitate being</a:t>
            </a:r>
            <a:r>
              <a:rPr lang="en-US" dirty="0" smtClean="0"/>
              <a:t> able to reach out to others in a new ways</a:t>
            </a:r>
            <a:r>
              <a:rPr lang="en-US" baseline="0" dirty="0" smtClean="0"/>
              <a:t> (creating with others and creating for others)</a:t>
            </a:r>
            <a:endParaRPr lang="en-US" dirty="0" smtClean="0"/>
          </a:p>
          <a:p>
            <a:pPr>
              <a:buSzPct val="25000"/>
            </a:pPr>
            <a:endParaRPr lang="en-US" dirty="0" smtClean="0"/>
          </a:p>
          <a:p>
            <a:pPr>
              <a:buSzPct val="25000"/>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idx="10"/>
          </p:nvPr>
        </p:nvSpPr>
        <p:spPr/>
        <p:txBody>
          <a:bodyPr/>
          <a:lstStyle/>
          <a:p>
            <a:pPr algn="r"/>
            <a:fld id="{C4E96AD1-13A2-4FAB-AC1C-999EA83EC353}" type="slidenum">
              <a:rPr lang="en-US" spc="-1" smtClean="0">
                <a:uFill>
                  <a:solidFill>
                    <a:srgbClr val="FFFFFF"/>
                  </a:solidFill>
                </a:uFill>
                <a:latin typeface="Times New Roman"/>
              </a:rPr>
              <a:pPr algn="r"/>
              <a:t>9</a:t>
            </a:fld>
            <a:endParaRPr lang="en-US" spc="-1" dirty="0">
              <a:uFill>
                <a:solidFill>
                  <a:srgbClr val="FFFFFF"/>
                </a:solidFill>
              </a:uFill>
              <a:latin typeface="Times New Roman"/>
            </a:endParaRPr>
          </a:p>
        </p:txBody>
      </p: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583214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Master" Target="../slideMasters/slideMaster2.xml"/><Relationship Id="rId2" Type="http://schemas.openxmlformats.org/officeDocument/2006/relationships/image" Target="../media/image16.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eg"/><Relationship Id="rId3"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microsoft.com/office/2007/relationships/hdphoto" Target="../media/hdphoto1.wdp"/></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9.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9.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png"/><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2_En-tête de section">
    <p:spTree>
      <p:nvGrpSpPr>
        <p:cNvPr id="1" name="Shape 15"/>
        <p:cNvGrpSpPr/>
        <p:nvPr/>
      </p:nvGrpSpPr>
      <p:grpSpPr>
        <a:xfrm>
          <a:off x="0" y="0"/>
          <a:ext cx="0" cy="0"/>
          <a:chOff x="0" y="0"/>
          <a:chExt cx="0" cy="0"/>
        </a:xfrm>
      </p:grpSpPr>
      <p:pic>
        <p:nvPicPr>
          <p:cNvPr id="16" name="Shape 16" descr="KCJ_PPTBandeSymboleGrisPal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17" name="Shape 17"/>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18" name="Shape 18" descr="LogoKCJ_3lignes_RGB.png"/>
          <p:cNvPicPr preferRelativeResize="0"/>
          <p:nvPr/>
        </p:nvPicPr>
        <p:blipFill rotWithShape="1">
          <a:blip r:embed="rId3">
            <a:alphaModFix/>
          </a:blip>
          <a:srcRect/>
          <a:stretch/>
        </p:blipFill>
        <p:spPr>
          <a:xfrm>
            <a:off x="5491500" y="3520167"/>
            <a:ext cx="3652499" cy="162333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Disposition personnalisée">
    <p:spTree>
      <p:nvGrpSpPr>
        <p:cNvPr id="1" name="Shape 65"/>
        <p:cNvGrpSpPr/>
        <p:nvPr/>
      </p:nvGrpSpPr>
      <p:grpSpPr>
        <a:xfrm>
          <a:off x="0" y="0"/>
          <a:ext cx="0" cy="0"/>
          <a:chOff x="0" y="0"/>
          <a:chExt cx="0" cy="0"/>
        </a:xfrm>
      </p:grpSpPr>
      <p:pic>
        <p:nvPicPr>
          <p:cNvPr id="66" name="Shape 66"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67" name="Shape 67" descr="Untitled-1.png"/>
          <p:cNvPicPr preferRelativeResize="0"/>
          <p:nvPr/>
        </p:nvPicPr>
        <p:blipFill rotWithShape="1">
          <a:blip r:embed="rId3">
            <a:alphaModFix/>
          </a:blip>
          <a:srcRect t="26357" b="1"/>
          <a:stretch/>
        </p:blipFill>
        <p:spPr>
          <a:xfrm>
            <a:off x="1687196" y="0"/>
            <a:ext cx="5664158" cy="1957274"/>
          </a:xfrm>
          <a:prstGeom prst="rect">
            <a:avLst/>
          </a:prstGeom>
          <a:noFill/>
          <a:ln>
            <a:noFill/>
          </a:ln>
        </p:spPr>
      </p:pic>
      <p:sp>
        <p:nvSpPr>
          <p:cNvPr id="68" name="Shape 68"/>
          <p:cNvSpPr txBox="1">
            <a:spLocks noGrp="1"/>
          </p:cNvSpPr>
          <p:nvPr>
            <p:ph type="title"/>
          </p:nvPr>
        </p:nvSpPr>
        <p:spPr>
          <a:xfrm>
            <a:off x="1395915" y="2495899"/>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3_Disposition personnalisée">
    <p:spTree>
      <p:nvGrpSpPr>
        <p:cNvPr id="1" name="Shape 69"/>
        <p:cNvGrpSpPr/>
        <p:nvPr/>
      </p:nvGrpSpPr>
      <p:grpSpPr>
        <a:xfrm>
          <a:off x="0" y="0"/>
          <a:ext cx="0" cy="0"/>
          <a:chOff x="0" y="0"/>
          <a:chExt cx="0" cy="0"/>
        </a:xfrm>
      </p:grpSpPr>
      <p:sp>
        <p:nvSpPr>
          <p:cNvPr id="70" name="Shape 70"/>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71" name="Shape 71" descr="KCJ_PPTBandeSymboleBleue.png"/>
          <p:cNvPicPr preferRelativeResize="0"/>
          <p:nvPr/>
        </p:nvPicPr>
        <p:blipFill rotWithShape="1">
          <a:blip r:embed="rId2">
            <a:alphaModFix/>
          </a:blip>
          <a:srcRect/>
          <a:stretch/>
        </p:blipFill>
        <p:spPr>
          <a:xfrm>
            <a:off x="7073128" y="0"/>
            <a:ext cx="890587" cy="5143499"/>
          </a:xfrm>
          <a:prstGeom prst="rect">
            <a:avLst/>
          </a:prstGeom>
          <a:noFill/>
          <a:ln>
            <a:noFill/>
          </a:ln>
        </p:spPr>
      </p:pic>
      <p:sp>
        <p:nvSpPr>
          <p:cNvPr id="72" name="Shape 72"/>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txBox="1"/>
          <p:nvPr/>
        </p:nvSpPr>
        <p:spPr>
          <a:xfrm>
            <a:off x="512045" y="3188759"/>
            <a:ext cx="5661980" cy="1377813"/>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SzPct val="25000"/>
              <a:buNone/>
            </a:pPr>
            <a:r>
              <a:rPr lang="en" sz="1400">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4_Disposition personnalisée">
    <p:spTree>
      <p:nvGrpSpPr>
        <p:cNvPr id="1" name="Shape 74"/>
        <p:cNvGrpSpPr/>
        <p:nvPr/>
      </p:nvGrpSpPr>
      <p:grpSpPr>
        <a:xfrm>
          <a:off x="0" y="0"/>
          <a:ext cx="0" cy="0"/>
          <a:chOff x="0" y="0"/>
          <a:chExt cx="0" cy="0"/>
        </a:xfrm>
      </p:grpSpPr>
      <p:sp>
        <p:nvSpPr>
          <p:cNvPr id="75" name="Shape 75"/>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6" name="Shape 76"/>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p:nvPr/>
        </p:nvSpPr>
        <p:spPr>
          <a:xfrm>
            <a:off x="512045" y="3188759"/>
            <a:ext cx="5661980" cy="1377813"/>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SzPct val="25000"/>
              <a:buNone/>
            </a:pPr>
            <a:r>
              <a:rPr lang="en" sz="1400">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pic>
        <p:nvPicPr>
          <p:cNvPr id="78" name="Shape 78" descr="KCJ_PPTBandeSymboleOrang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6_Disposition personnalisée">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512045" y="609693"/>
            <a:ext cx="7792003" cy="1559408"/>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81" name="Shape 81"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7_Disposition personnalisée">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84" name="Shape 84"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8_Disposition personnalisée">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512045" y="609693"/>
            <a:ext cx="7792003" cy="1559408"/>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87" name="Shape 87"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re et contenu">
    <p:spTree>
      <p:nvGrpSpPr>
        <p:cNvPr id="1" name="Shape 88"/>
        <p:cNvGrpSpPr/>
        <p:nvPr/>
      </p:nvGrpSpPr>
      <p:grpSpPr>
        <a:xfrm>
          <a:off x="0" y="0"/>
          <a:ext cx="0" cy="0"/>
          <a:chOff x="0" y="0"/>
          <a:chExt cx="0" cy="0"/>
        </a:xfrm>
      </p:grpSpPr>
      <p:sp>
        <p:nvSpPr>
          <p:cNvPr id="89" name="Shape 89"/>
          <p:cNvSpPr/>
          <p:nvPr/>
        </p:nvSpPr>
        <p:spPr>
          <a:xfrm>
            <a:off x="0" y="0"/>
            <a:ext cx="2761361" cy="5143499"/>
          </a:xfrm>
          <a:prstGeom prst="rect">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90" name="Shape 90"/>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91" name="Shape 91"/>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2" name="Shape 92"/>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93" name="Shape 93"/>
          <p:cNvCxnSpPr/>
          <p:nvPr/>
        </p:nvCxnSpPr>
        <p:spPr>
          <a:xfrm>
            <a:off x="3124200" y="1356526"/>
            <a:ext cx="551199" cy="0"/>
          </a:xfrm>
          <a:prstGeom prst="straightConnector1">
            <a:avLst/>
          </a:prstGeom>
          <a:noFill/>
          <a:ln w="76200" cap="rnd" cmpd="sng">
            <a:solidFill>
              <a:schemeClr val="dk1"/>
            </a:solidFill>
            <a:prstDash val="solid"/>
            <a:round/>
            <a:headEnd type="none" w="med" len="med"/>
            <a:tailEnd type="none" w="med" len="med"/>
          </a:ln>
        </p:spPr>
      </p:cxnSp>
      <p:pic>
        <p:nvPicPr>
          <p:cNvPr id="94" name="Shape 94"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1_Titre et contenu">
    <p:spTree>
      <p:nvGrpSpPr>
        <p:cNvPr id="1" name="Shape 95"/>
        <p:cNvGrpSpPr/>
        <p:nvPr/>
      </p:nvGrpSpPr>
      <p:grpSpPr>
        <a:xfrm>
          <a:off x="0" y="0"/>
          <a:ext cx="0" cy="0"/>
          <a:chOff x="0" y="0"/>
          <a:chExt cx="0" cy="0"/>
        </a:xfrm>
      </p:grpSpPr>
      <p:sp>
        <p:nvSpPr>
          <p:cNvPr id="96" name="Shape 96"/>
          <p:cNvSpPr>
            <a:spLocks noGrp="1"/>
          </p:cNvSpPr>
          <p:nvPr>
            <p:ph type="pic" idx="2"/>
          </p:nvPr>
        </p:nvSpPr>
        <p:spPr>
          <a:xfrm>
            <a:off x="0" y="0"/>
            <a:ext cx="2761361" cy="5143499"/>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7" name="Shape 97"/>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98" name="Shape 98"/>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99" name="Shape 99"/>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0" name="Shape 100"/>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01" name="Shape 101"/>
          <p:cNvCxnSpPr/>
          <p:nvPr/>
        </p:nvCxnSpPr>
        <p:spPr>
          <a:xfrm>
            <a:off x="3124200" y="1356526"/>
            <a:ext cx="551199" cy="0"/>
          </a:xfrm>
          <a:prstGeom prst="straightConnector1">
            <a:avLst/>
          </a:prstGeom>
          <a:noFill/>
          <a:ln w="76200" cap="rnd" cmpd="sng">
            <a:solidFill>
              <a:schemeClr val="dk1"/>
            </a:solidFill>
            <a:prstDash val="solid"/>
            <a:round/>
            <a:headEnd type="none" w="med" len="med"/>
            <a:tailEnd type="none" w="med" len="med"/>
          </a:ln>
        </p:spPr>
      </p:cxnSp>
      <p:pic>
        <p:nvPicPr>
          <p:cNvPr id="102" name="Shape 102"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Vide">
    <p:spTree>
      <p:nvGrpSpPr>
        <p:cNvPr id="1" name="Shape 103"/>
        <p:cNvGrpSpPr/>
        <p:nvPr/>
      </p:nvGrpSpPr>
      <p:grpSpPr>
        <a:xfrm>
          <a:off x="0" y="0"/>
          <a:ext cx="0" cy="0"/>
          <a:chOff x="0" y="0"/>
          <a:chExt cx="0" cy="0"/>
        </a:xfrm>
      </p:grpSpPr>
      <p:sp>
        <p:nvSpPr>
          <p:cNvPr id="104" name="Shape 104"/>
          <p:cNvSpPr>
            <a:spLocks noGrp="1"/>
          </p:cNvSpPr>
          <p:nvPr>
            <p:ph type="pic" idx="2"/>
          </p:nvPr>
        </p:nvSpPr>
        <p:spPr>
          <a:xfrm>
            <a:off x="0" y="0"/>
            <a:ext cx="2761361" cy="5143499"/>
          </a:xfrm>
          <a:prstGeom prst="rect">
            <a:avLst/>
          </a:prstGeom>
          <a:noFill/>
          <a:ln>
            <a:noFill/>
          </a:ln>
        </p:spPr>
        <p:txBody>
          <a:bodyPr lIns="91425" tIns="91425" rIns="91425" bIns="91425" anchor="t" anchorCtr="0"/>
          <a:lstStyle>
            <a:lvl1pPr marL="0" marR="0" lvl="0" indent="0" algn="l" rtl="0">
              <a:spcBef>
                <a:spcPts val="640"/>
              </a:spcBef>
              <a:buClr>
                <a:schemeClr val="dk2"/>
              </a:buClr>
              <a:buFont typeface="Arial"/>
              <a:buNone/>
              <a:defRPr sz="3200" b="0" i="0" u="none" strike="noStrike" cap="none">
                <a:solidFill>
                  <a:schemeClr val="dk2"/>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5" name="Shape 105"/>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06" name="Shape 106"/>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7" name="Shape 107"/>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158750" algn="l" rtl="0">
              <a:spcBef>
                <a:spcPts val="400"/>
              </a:spcBef>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114300" algn="l" rtl="0">
              <a:spcBef>
                <a:spcPts val="360"/>
              </a:spcBef>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08" name="Shape 108"/>
          <p:cNvCxnSpPr/>
          <p:nvPr/>
        </p:nvCxnSpPr>
        <p:spPr>
          <a:xfrm>
            <a:off x="3124200" y="1356526"/>
            <a:ext cx="551199" cy="0"/>
          </a:xfrm>
          <a:prstGeom prst="straightConnector1">
            <a:avLst/>
          </a:prstGeom>
          <a:noFill/>
          <a:ln w="76200" cap="rnd" cmpd="sng">
            <a:solidFill>
              <a:schemeClr val="dk2"/>
            </a:solidFill>
            <a:prstDash val="solid"/>
            <a:round/>
            <a:headEnd type="none" w="med" len="med"/>
            <a:tailEnd type="none" w="med" len="med"/>
          </a:ln>
        </p:spPr>
      </p:cxnSp>
      <p:pic>
        <p:nvPicPr>
          <p:cNvPr id="109" name="Shape 109"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10_Disposition personnalisée">
    <p:spTree>
      <p:nvGrpSpPr>
        <p:cNvPr id="1" name="Shape 110"/>
        <p:cNvGrpSpPr/>
        <p:nvPr/>
      </p:nvGrpSpPr>
      <p:grpSpPr>
        <a:xfrm>
          <a:off x="0" y="0"/>
          <a:ext cx="0" cy="0"/>
          <a:chOff x="0" y="0"/>
          <a:chExt cx="0" cy="0"/>
        </a:xfrm>
      </p:grpSpPr>
      <p:sp>
        <p:nvSpPr>
          <p:cNvPr id="111" name="Shape 111"/>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12" name="Shape 112"/>
          <p:cNvSpPr txBox="1">
            <a:spLocks noGrp="1"/>
          </p:cNvSpPr>
          <p:nvPr>
            <p:ph type="body" idx="1"/>
          </p:nvPr>
        </p:nvSpPr>
        <p:spPr>
          <a:xfrm>
            <a:off x="1168165" y="1128858"/>
            <a:ext cx="6813569" cy="2872506"/>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13" name="Shape 113"/>
          <p:cNvCxnSpPr/>
          <p:nvPr/>
        </p:nvCxnSpPr>
        <p:spPr>
          <a:xfrm>
            <a:off x="1168165"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9_Disposition personnalisée">
    <p:spTree>
      <p:nvGrpSpPr>
        <p:cNvPr id="1" name="Shape 19"/>
        <p:cNvGrpSpPr/>
        <p:nvPr/>
      </p:nvGrpSpPr>
      <p:grpSpPr>
        <a:xfrm>
          <a:off x="0" y="0"/>
          <a:ext cx="0" cy="0"/>
          <a:chOff x="0" y="0"/>
          <a:chExt cx="0" cy="0"/>
        </a:xfrm>
      </p:grpSpPr>
      <p:sp>
        <p:nvSpPr>
          <p:cNvPr id="20" name="Shape 20"/>
          <p:cNvSpPr/>
          <p:nvPr/>
        </p:nvSpPr>
        <p:spPr>
          <a:xfrm>
            <a:off x="0" y="0"/>
            <a:ext cx="2761361" cy="5143499"/>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1" name="Shape 21"/>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2" name="Shape 22"/>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158750" algn="l" rtl="0">
              <a:spcBef>
                <a:spcPts val="400"/>
              </a:spcBef>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114300" algn="l" rtl="0">
              <a:spcBef>
                <a:spcPts val="360"/>
              </a:spcBef>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4" name="Shape 24"/>
          <p:cNvCxnSpPr/>
          <p:nvPr/>
        </p:nvCxnSpPr>
        <p:spPr>
          <a:xfrm>
            <a:off x="3124200" y="1356526"/>
            <a:ext cx="551199" cy="0"/>
          </a:xfrm>
          <a:prstGeom prst="straightConnector1">
            <a:avLst/>
          </a:prstGeom>
          <a:noFill/>
          <a:ln w="76200" cap="rnd" cmpd="sng">
            <a:solidFill>
              <a:schemeClr val="dk2"/>
            </a:solidFill>
            <a:prstDash val="solid"/>
            <a:round/>
            <a:headEnd type="none" w="med" len="med"/>
            <a:tailEnd type="none" w="med" len="med"/>
          </a:ln>
        </p:spPr>
      </p:cxnSp>
      <p:pic>
        <p:nvPicPr>
          <p:cNvPr id="25" name="Shape 25"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11_Disposition personnalisée">
    <p:spTree>
      <p:nvGrpSpPr>
        <p:cNvPr id="1" name="Shape 114"/>
        <p:cNvGrpSpPr/>
        <p:nvPr/>
      </p:nvGrpSpPr>
      <p:grpSpPr>
        <a:xfrm>
          <a:off x="0" y="0"/>
          <a:ext cx="0" cy="0"/>
          <a:chOff x="0" y="0"/>
          <a:chExt cx="0" cy="0"/>
        </a:xfrm>
      </p:grpSpPr>
      <p:sp>
        <p:nvSpPr>
          <p:cNvPr id="115" name="Shape 115"/>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16" name="Shape 116"/>
          <p:cNvSpPr txBox="1">
            <a:spLocks noGrp="1"/>
          </p:cNvSpPr>
          <p:nvPr>
            <p:ph type="body" idx="1"/>
          </p:nvPr>
        </p:nvSpPr>
        <p:spPr>
          <a:xfrm>
            <a:off x="1168165" y="1128858"/>
            <a:ext cx="6813569" cy="2872506"/>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17" name="Shape 117"/>
          <p:cNvCxnSpPr/>
          <p:nvPr/>
        </p:nvCxnSpPr>
        <p:spPr>
          <a:xfrm>
            <a:off x="1168165"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14_Disposition personnalisée">
    <p:spTree>
      <p:nvGrpSpPr>
        <p:cNvPr id="1" name="Shape 118"/>
        <p:cNvGrpSpPr/>
        <p:nvPr/>
      </p:nvGrpSpPr>
      <p:grpSpPr>
        <a:xfrm>
          <a:off x="0" y="0"/>
          <a:ext cx="0" cy="0"/>
          <a:chOff x="0" y="0"/>
          <a:chExt cx="0" cy="0"/>
        </a:xfrm>
      </p:grpSpPr>
      <p:sp>
        <p:nvSpPr>
          <p:cNvPr id="119" name="Shape 119"/>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20" name="Shape 120"/>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21" name="Shape 121"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22" name="Shape 122" descr="KCJ_PPTStackWinkBleu.png"/>
          <p:cNvPicPr preferRelativeResize="0"/>
          <p:nvPr/>
        </p:nvPicPr>
        <p:blipFill rotWithShape="1">
          <a:blip r:embed="rId3">
            <a:alphaModFix/>
          </a:blip>
          <a:srcRect/>
          <a:stretch/>
        </p:blipFill>
        <p:spPr>
          <a:xfrm>
            <a:off x="349771" y="3996671"/>
            <a:ext cx="1008756" cy="9781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15_Disposition personnalisée">
    <p:spTree>
      <p:nvGrpSpPr>
        <p:cNvPr id="1" name="Shape 123"/>
        <p:cNvGrpSpPr/>
        <p:nvPr/>
      </p:nvGrpSpPr>
      <p:grpSpPr>
        <a:xfrm>
          <a:off x="0" y="0"/>
          <a:ext cx="0" cy="0"/>
          <a:chOff x="0" y="0"/>
          <a:chExt cx="0" cy="0"/>
        </a:xfrm>
      </p:grpSpPr>
      <p:sp>
        <p:nvSpPr>
          <p:cNvPr id="124" name="Shape 124"/>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25" name="Shape 125"/>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26" name="Shape 126"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27" name="Shape 127"/>
          <p:cNvPicPr preferRelativeResize="0"/>
          <p:nvPr/>
        </p:nvPicPr>
        <p:blipFill rotWithShape="1">
          <a:blip r:embed="rId3">
            <a:alphaModFix/>
          </a:blip>
          <a:srcRect/>
          <a:stretch/>
        </p:blipFill>
        <p:spPr>
          <a:xfrm>
            <a:off x="259144" y="3922092"/>
            <a:ext cx="1010924" cy="98022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18_Disposition personnalisée">
    <p:spTree>
      <p:nvGrpSpPr>
        <p:cNvPr id="1" name="Shape 128"/>
        <p:cNvGrpSpPr/>
        <p:nvPr/>
      </p:nvGrpSpPr>
      <p:grpSpPr>
        <a:xfrm>
          <a:off x="0" y="0"/>
          <a:ext cx="0" cy="0"/>
          <a:chOff x="0" y="0"/>
          <a:chExt cx="0" cy="0"/>
        </a:xfrm>
      </p:grpSpPr>
      <p:sp>
        <p:nvSpPr>
          <p:cNvPr id="129" name="Shape 129"/>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30" name="Shape 130" descr="KCJ_PPTOrdi.png"/>
          <p:cNvPicPr preferRelativeResize="0"/>
          <p:nvPr/>
        </p:nvPicPr>
        <p:blipFill rotWithShape="1">
          <a:blip r:embed="rId2">
            <a:alphaModFix/>
          </a:blip>
          <a:srcRect/>
          <a:stretch/>
        </p:blipFill>
        <p:spPr>
          <a:xfrm>
            <a:off x="802529" y="1074534"/>
            <a:ext cx="2881712" cy="2881712"/>
          </a:xfrm>
          <a:prstGeom prst="rect">
            <a:avLst/>
          </a:prstGeom>
          <a:noFill/>
          <a:ln>
            <a:noFill/>
          </a:ln>
        </p:spPr>
      </p:pic>
      <p:sp>
        <p:nvSpPr>
          <p:cNvPr id="131" name="Shape 131"/>
          <p:cNvSpPr txBox="1">
            <a:spLocks noGrp="1"/>
          </p:cNvSpPr>
          <p:nvPr>
            <p:ph type="body" idx="1"/>
          </p:nvPr>
        </p:nvSpPr>
        <p:spPr>
          <a:xfrm>
            <a:off x="3922882" y="1698218"/>
            <a:ext cx="5080209" cy="2770751"/>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2" name="Shape 132"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
        <p:nvSpPr>
          <p:cNvPr id="133" name="Shape 133"/>
          <p:cNvSpPr txBox="1">
            <a:spLocks noGrp="1"/>
          </p:cNvSpPr>
          <p:nvPr>
            <p:ph type="title"/>
          </p:nvPr>
        </p:nvSpPr>
        <p:spPr>
          <a:xfrm>
            <a:off x="4250010" y="266713"/>
            <a:ext cx="4753080" cy="1431504"/>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2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19_Disposition personnalisée">
    <p:spTree>
      <p:nvGrpSpPr>
        <p:cNvPr id="1" name="Shape 134"/>
        <p:cNvGrpSpPr/>
        <p:nvPr/>
      </p:nvGrpSpPr>
      <p:grpSpPr>
        <a:xfrm>
          <a:off x="0" y="0"/>
          <a:ext cx="0" cy="0"/>
          <a:chOff x="0" y="0"/>
          <a:chExt cx="0" cy="0"/>
        </a:xfrm>
      </p:grpSpPr>
      <p:sp>
        <p:nvSpPr>
          <p:cNvPr id="135" name="Shape 135"/>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36" name="Shape 136" descr="KCJ_PPTOrdi.png"/>
          <p:cNvPicPr preferRelativeResize="0"/>
          <p:nvPr/>
        </p:nvPicPr>
        <p:blipFill rotWithShape="1">
          <a:blip r:embed="rId2">
            <a:alphaModFix/>
          </a:blip>
          <a:srcRect/>
          <a:stretch/>
        </p:blipFill>
        <p:spPr>
          <a:xfrm>
            <a:off x="802529" y="1074534"/>
            <a:ext cx="2881712" cy="2881712"/>
          </a:xfrm>
          <a:prstGeom prst="rect">
            <a:avLst/>
          </a:prstGeom>
          <a:noFill/>
          <a:ln>
            <a:noFill/>
          </a:ln>
        </p:spPr>
      </p:pic>
      <p:sp>
        <p:nvSpPr>
          <p:cNvPr id="137" name="Shape 137"/>
          <p:cNvSpPr txBox="1">
            <a:spLocks noGrp="1"/>
          </p:cNvSpPr>
          <p:nvPr>
            <p:ph type="body" idx="1"/>
          </p:nvPr>
        </p:nvSpPr>
        <p:spPr>
          <a:xfrm>
            <a:off x="3922882" y="1698218"/>
            <a:ext cx="5080209" cy="2770751"/>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8" name="Shape 138"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
        <p:nvSpPr>
          <p:cNvPr id="139" name="Shape 139"/>
          <p:cNvSpPr txBox="1">
            <a:spLocks noGrp="1"/>
          </p:cNvSpPr>
          <p:nvPr>
            <p:ph type="title"/>
          </p:nvPr>
        </p:nvSpPr>
        <p:spPr>
          <a:xfrm>
            <a:off x="4250010" y="266713"/>
            <a:ext cx="4753080" cy="1431504"/>
          </a:xfrm>
          <a:prstGeom prst="rect">
            <a:avLst/>
          </a:prstGeom>
          <a:noFill/>
          <a:ln>
            <a:noFill/>
          </a:ln>
        </p:spPr>
        <p:txBody>
          <a:bodyPr lIns="91425" tIns="91425" rIns="91425" bIns="91425" anchor="t" anchorCtr="0"/>
          <a:lstStyle>
            <a:lvl1pPr marL="0" marR="0" lvl="0" indent="0" algn="l" rtl="0">
              <a:lnSpc>
                <a:spcPct val="200000"/>
              </a:lnSpc>
              <a:spcBef>
                <a:spcPts val="0"/>
              </a:spcBef>
              <a:buClr>
                <a:srgbClr val="FF8939"/>
              </a:buClr>
              <a:buFont typeface="Arial"/>
              <a:buNone/>
              <a:defRPr sz="3200" b="0" i="0" u="none" strike="noStrike" cap="none">
                <a:solidFill>
                  <a:srgbClr val="FF8939"/>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16_Disposition personnalisée">
    <p:spTree>
      <p:nvGrpSpPr>
        <p:cNvPr id="1" name="Shape 140"/>
        <p:cNvGrpSpPr/>
        <p:nvPr/>
      </p:nvGrpSpPr>
      <p:grpSpPr>
        <a:xfrm>
          <a:off x="0" y="0"/>
          <a:ext cx="0" cy="0"/>
          <a:chOff x="0" y="0"/>
          <a:chExt cx="0" cy="0"/>
        </a:xfrm>
      </p:grpSpPr>
      <p:sp>
        <p:nvSpPr>
          <p:cNvPr id="141" name="Shape 141"/>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42" name="Shape 142"/>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43" name="Shape 143"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44" name="Shape 144" descr="iStock_100639617_XLARGE.jpg"/>
          <p:cNvPicPr preferRelativeResize="0"/>
          <p:nvPr/>
        </p:nvPicPr>
        <p:blipFill rotWithShape="1">
          <a:blip r:embed="rId3">
            <a:alphaModFix/>
          </a:blip>
          <a:srcRect l="21136" r="20321"/>
          <a:stretch/>
        </p:blipFill>
        <p:spPr>
          <a:xfrm>
            <a:off x="0" y="0"/>
            <a:ext cx="4516577" cy="51434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17_Disposition personnalisée">
    <p:spTree>
      <p:nvGrpSpPr>
        <p:cNvPr id="1" name="Shape 145"/>
        <p:cNvGrpSpPr/>
        <p:nvPr/>
      </p:nvGrpSpPr>
      <p:grpSpPr>
        <a:xfrm>
          <a:off x="0" y="0"/>
          <a:ext cx="0" cy="0"/>
          <a:chOff x="0" y="0"/>
          <a:chExt cx="0" cy="0"/>
        </a:xfrm>
      </p:grpSpPr>
      <p:sp>
        <p:nvSpPr>
          <p:cNvPr id="146" name="Shape 146"/>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47" name="Shape 147"/>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48" name="Shape 148"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49" name="Shape 149" descr="iStock_100639617_XLARGE.jpg"/>
          <p:cNvPicPr preferRelativeResize="0"/>
          <p:nvPr/>
        </p:nvPicPr>
        <p:blipFill rotWithShape="1">
          <a:blip r:embed="rId3">
            <a:alphaModFix/>
          </a:blip>
          <a:srcRect l="21136" r="20321"/>
          <a:stretch/>
        </p:blipFill>
        <p:spPr>
          <a:xfrm>
            <a:off x="0" y="0"/>
            <a:ext cx="4516577" cy="514349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Diapositive de titre">
    <p:spTree>
      <p:nvGrpSpPr>
        <p:cNvPr id="1" name=""/>
        <p:cNvGrpSpPr/>
        <p:nvPr/>
      </p:nvGrpSpPr>
      <p:grpSpPr>
        <a:xfrm>
          <a:off x="0" y="0"/>
          <a:ext cx="0" cy="0"/>
          <a:chOff x="0" y="0"/>
          <a:chExt cx="0" cy="0"/>
        </a:xfrm>
      </p:grpSpPr>
      <p:pic>
        <p:nvPicPr>
          <p:cNvPr id="13" name="Image 12" descr="kcj-ppt-slides-v3_cover.jpg"/>
          <p:cNvPicPr>
            <a:picLocks noChangeAspect="1"/>
          </p:cNvPicPr>
          <p:nvPr userDrawn="1"/>
        </p:nvPicPr>
        <p:blipFill>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0" y="0"/>
            <a:ext cx="9144000" cy="5143500"/>
          </a:xfrm>
          <a:prstGeom prst="rect">
            <a:avLst/>
          </a:prstGeom>
        </p:spPr>
      </p:pic>
      <p:sp>
        <p:nvSpPr>
          <p:cNvPr id="2" name="Titre 1"/>
          <p:cNvSpPr>
            <a:spLocks noGrp="1"/>
          </p:cNvSpPr>
          <p:nvPr>
            <p:ph type="ctrTitle"/>
          </p:nvPr>
        </p:nvSpPr>
        <p:spPr>
          <a:xfrm>
            <a:off x="423415" y="1483144"/>
            <a:ext cx="4230280" cy="1937357"/>
          </a:xfrm>
        </p:spPr>
        <p:txBody>
          <a:bodyPr/>
          <a:lstStyle>
            <a:lvl1pPr>
              <a:defRPr>
                <a:solidFill>
                  <a:schemeClr val="tx1"/>
                </a:solidFill>
              </a:defRPr>
            </a:lvl1pPr>
          </a:lstStyle>
          <a:p>
            <a:r>
              <a:rPr lang="fr-CA" dirty="0" smtClean="0"/>
              <a:t>Cliquez et modifiez le titre</a:t>
            </a:r>
            <a:endParaRPr lang="fr-FR" dirty="0"/>
          </a:p>
        </p:txBody>
      </p:sp>
      <p:pic>
        <p:nvPicPr>
          <p:cNvPr id="11" name="Image 10" descr="LogoKCJ_3lignes_RGB.png"/>
          <p:cNvPicPr>
            <a:picLocks noChangeAspect="1"/>
          </p:cNvPicPr>
          <p:nvPr userDrawn="1"/>
        </p:nvPicPr>
        <p:blipFill>
          <a:blip r:embed="rId3">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222487" y="3774040"/>
            <a:ext cx="2799632" cy="1244281"/>
          </a:xfrm>
          <a:prstGeom prst="rect">
            <a:avLst/>
          </a:prstGeom>
        </p:spPr>
      </p:pic>
      <p:pic>
        <p:nvPicPr>
          <p:cNvPr id="12" name="Image 11" descr="Untitled-1.png"/>
          <p:cNvPicPr>
            <a:picLocks noChangeAspect="1"/>
          </p:cNvPicPr>
          <p:nvPr userDrawn="1"/>
        </p:nvPicPr>
        <p:blipFill rotWithShape="1">
          <a:blip r:embed="rId4">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rcRect t="26357" b="1"/>
          <a:stretch/>
        </p:blipFill>
        <p:spPr>
          <a:xfrm>
            <a:off x="1687196" y="1"/>
            <a:ext cx="5664158" cy="1957274"/>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1233970359"/>
      </p:ext>
    </p:extLst>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2_En-tête de section">
    <p:spTree>
      <p:nvGrpSpPr>
        <p:cNvPr id="1" name=""/>
        <p:cNvGrpSpPr/>
        <p:nvPr/>
      </p:nvGrpSpPr>
      <p:grpSpPr>
        <a:xfrm>
          <a:off x="0" y="0"/>
          <a:ext cx="0" cy="0"/>
          <a:chOff x="0" y="0"/>
          <a:chExt cx="0" cy="0"/>
        </a:xfrm>
      </p:grpSpPr>
      <p:pic>
        <p:nvPicPr>
          <p:cNvPr id="12" name="Image 11" descr="KCJ_PPTBandeSymboleGrisPale.png"/>
          <p:cNvPicPr>
            <a:picLocks noChangeAspect="1"/>
          </p:cNvPicPr>
          <p:nvPr userDrawn="1"/>
        </p:nvPicPr>
        <p:blipFill>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894796" y="0"/>
            <a:ext cx="890588" cy="5143500"/>
          </a:xfrm>
          <a:prstGeom prst="rect">
            <a:avLst/>
          </a:prstGeom>
        </p:spPr>
      </p:pic>
      <p:sp>
        <p:nvSpPr>
          <p:cNvPr id="2" name="Titre 1"/>
          <p:cNvSpPr>
            <a:spLocks noGrp="1"/>
          </p:cNvSpPr>
          <p:nvPr>
            <p:ph type="title" hasCustomPrompt="1"/>
          </p:nvPr>
        </p:nvSpPr>
        <p:spPr>
          <a:xfrm>
            <a:off x="894796" y="878511"/>
            <a:ext cx="7792004" cy="1948820"/>
          </a:xfrm>
        </p:spPr>
        <p:txBody>
          <a:bodyPr anchor="t">
            <a:normAutofit/>
          </a:bodyPr>
          <a:lstStyle>
            <a:lvl1pPr algn="l">
              <a:lnSpc>
                <a:spcPct val="200000"/>
              </a:lnSpc>
              <a:defRPr sz="3600" b="0" cap="none">
                <a:solidFill>
                  <a:schemeClr val="bg1"/>
                </a:solidFill>
              </a:defRPr>
            </a:lvl1pPr>
          </a:lstStyle>
          <a:p>
            <a:r>
              <a:rPr lang="fr-CA" dirty="0" smtClean="0"/>
              <a:t>Cliquez et </a:t>
            </a:r>
            <a:br>
              <a:rPr lang="fr-CA" dirty="0" smtClean="0"/>
            </a:br>
            <a:r>
              <a:rPr lang="fr-CA" dirty="0" smtClean="0"/>
              <a:t>modifiez le titre</a:t>
            </a:r>
            <a:endParaRPr lang="fr-FR" dirty="0"/>
          </a:p>
        </p:txBody>
      </p:sp>
      <p:pic>
        <p:nvPicPr>
          <p:cNvPr id="10" name="Image 9" descr="LogoKCJ_3lignes_RGB.png"/>
          <p:cNvPicPr>
            <a:picLocks noChangeAspect="1"/>
          </p:cNvPicPr>
          <p:nvPr userDrawn="1"/>
        </p:nvPicPr>
        <p:blipFill>
          <a:blip r:embed="rId3">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5491500" y="3520167"/>
            <a:ext cx="3652500" cy="1623333"/>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3510301449"/>
      </p:ext>
    </p:extLst>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En-tête de section">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0" name="Image 9" descr="KCJ_PPTBandeSymboleBleue.png"/>
          <p:cNvPicPr>
            <a:picLocks noChangeAspect="1"/>
          </p:cNvPicPr>
          <p:nvPr userDrawn="1"/>
        </p:nvPicPr>
        <p:blipFill>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894796" y="0"/>
            <a:ext cx="890588" cy="5143500"/>
          </a:xfrm>
          <a:prstGeom prst="rect">
            <a:avLst/>
          </a:prstGeom>
        </p:spPr>
      </p:pic>
      <p:sp>
        <p:nvSpPr>
          <p:cNvPr id="2" name="Titre 1"/>
          <p:cNvSpPr>
            <a:spLocks noGrp="1"/>
          </p:cNvSpPr>
          <p:nvPr>
            <p:ph type="title" hasCustomPrompt="1"/>
          </p:nvPr>
        </p:nvSpPr>
        <p:spPr>
          <a:xfrm>
            <a:off x="894796" y="878511"/>
            <a:ext cx="7792004" cy="1948820"/>
          </a:xfrm>
        </p:spPr>
        <p:txBody>
          <a:bodyPr anchor="t">
            <a:normAutofit/>
          </a:bodyPr>
          <a:lstStyle>
            <a:lvl1pPr algn="l">
              <a:lnSpc>
                <a:spcPct val="200000"/>
              </a:lnSpc>
              <a:defRPr sz="3600" b="0" cap="none">
                <a:solidFill>
                  <a:schemeClr val="tx1"/>
                </a:solidFill>
              </a:defRPr>
            </a:lvl1pPr>
          </a:lstStyle>
          <a:p>
            <a:r>
              <a:rPr lang="fr-CA" dirty="0" smtClean="0"/>
              <a:t>Cliquez et </a:t>
            </a:r>
            <a:br>
              <a:rPr lang="fr-CA" dirty="0" smtClean="0"/>
            </a:br>
            <a:r>
              <a:rPr lang="fr-CA" dirty="0" smtClean="0"/>
              <a:t>modifiez le titre</a:t>
            </a:r>
            <a:endParaRPr lang="fr-FR" dirty="0"/>
          </a:p>
        </p:txBody>
      </p:sp>
      <p:pic>
        <p:nvPicPr>
          <p:cNvPr id="11" name="Image 10" descr="LogoKCJ_3lignes_BlancRGB.png"/>
          <p:cNvPicPr>
            <a:picLocks noChangeAspect="1"/>
          </p:cNvPicPr>
          <p:nvPr userDrawn="1"/>
        </p:nvPicPr>
        <p:blipFill>
          <a:blip r:embed="rId3">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5499000" y="3523500"/>
            <a:ext cx="3645000" cy="1620000"/>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3643228825"/>
      </p:ext>
    </p:extLst>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En-tête de section">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28" name="Shape 28" descr="KCJ_PPTBandeSymboleBleu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29" name="Shape 29"/>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30" name="Shape 30"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_En-tête de section">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0" name="Image 9" descr="KCJ_PPTBandeSymboleOrange.png"/>
          <p:cNvPicPr>
            <a:picLocks noChangeAspect="1"/>
          </p:cNvPicPr>
          <p:nvPr userDrawn="1"/>
        </p:nvPicPr>
        <p:blipFill>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894796" y="0"/>
            <a:ext cx="890588" cy="5143500"/>
          </a:xfrm>
          <a:prstGeom prst="rect">
            <a:avLst/>
          </a:prstGeom>
        </p:spPr>
      </p:pic>
      <p:sp>
        <p:nvSpPr>
          <p:cNvPr id="2" name="Titre 1"/>
          <p:cNvSpPr>
            <a:spLocks noGrp="1"/>
          </p:cNvSpPr>
          <p:nvPr>
            <p:ph type="title" hasCustomPrompt="1"/>
          </p:nvPr>
        </p:nvSpPr>
        <p:spPr>
          <a:xfrm>
            <a:off x="894796" y="878511"/>
            <a:ext cx="7792004" cy="1948820"/>
          </a:xfrm>
        </p:spPr>
        <p:txBody>
          <a:bodyPr anchor="t">
            <a:normAutofit/>
          </a:bodyPr>
          <a:lstStyle>
            <a:lvl1pPr algn="l">
              <a:lnSpc>
                <a:spcPct val="200000"/>
              </a:lnSpc>
              <a:defRPr sz="3600" b="0" cap="none">
                <a:solidFill>
                  <a:schemeClr val="tx2"/>
                </a:solidFill>
              </a:defRPr>
            </a:lvl1pPr>
          </a:lstStyle>
          <a:p>
            <a:r>
              <a:rPr lang="fr-CA" dirty="0" smtClean="0"/>
              <a:t>Cliquez et </a:t>
            </a:r>
            <a:br>
              <a:rPr lang="fr-CA" dirty="0" smtClean="0"/>
            </a:br>
            <a:r>
              <a:rPr lang="fr-CA" dirty="0" smtClean="0"/>
              <a:t>modifiez le titre</a:t>
            </a:r>
            <a:endParaRPr lang="fr-FR" dirty="0"/>
          </a:p>
        </p:txBody>
      </p:sp>
      <p:pic>
        <p:nvPicPr>
          <p:cNvPr id="11" name="Image 10" descr="LogoKCJ_3lignes_BlancRGB.png"/>
          <p:cNvPicPr>
            <a:picLocks noChangeAspect="1"/>
          </p:cNvPicPr>
          <p:nvPr userDrawn="1"/>
        </p:nvPicPr>
        <p:blipFill>
          <a:blip r:embed="rId3">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5499000" y="3523500"/>
            <a:ext cx="3645000" cy="1620000"/>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2601750185"/>
      </p:ext>
    </p:extLst>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Disposition personnalisée">
    <p:spTree>
      <p:nvGrpSpPr>
        <p:cNvPr id="1" name=""/>
        <p:cNvGrpSpPr/>
        <p:nvPr/>
      </p:nvGrpSpPr>
      <p:grpSpPr>
        <a:xfrm>
          <a:off x="0" y="0"/>
          <a:ext cx="0" cy="0"/>
          <a:chOff x="0" y="0"/>
          <a:chExt cx="0" cy="0"/>
        </a:xfrm>
      </p:grpSpPr>
      <p:pic>
        <p:nvPicPr>
          <p:cNvPr id="6" name="Image 5" descr="kcj-ppt-slides-v3_cover.jpg"/>
          <p:cNvPicPr>
            <a:picLocks noChangeAspect="1"/>
          </p:cNvPicPr>
          <p:nvPr userDrawn="1"/>
        </p:nvPicPr>
        <p:blipFill>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0" y="0"/>
            <a:ext cx="9144000" cy="5143500"/>
          </a:xfrm>
          <a:prstGeom prst="rect">
            <a:avLst/>
          </a:prstGeom>
        </p:spPr>
      </p:pic>
      <p:pic>
        <p:nvPicPr>
          <p:cNvPr id="7" name="Image 6" descr="Untitled-1.png"/>
          <p:cNvPicPr>
            <a:picLocks noChangeAspect="1"/>
          </p:cNvPicPr>
          <p:nvPr userDrawn="1"/>
        </p:nvPicPr>
        <p:blipFill rotWithShape="1">
          <a:blip r:embed="rId3">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rcRect t="26357" b="1"/>
          <a:stretch/>
        </p:blipFill>
        <p:spPr>
          <a:xfrm>
            <a:off x="1687196" y="1"/>
            <a:ext cx="5664158" cy="1957274"/>
          </a:xfrm>
          <a:prstGeom prst="rect">
            <a:avLst/>
          </a:prstGeom>
        </p:spPr>
      </p:pic>
      <p:sp>
        <p:nvSpPr>
          <p:cNvPr id="10" name="Titre 1"/>
          <p:cNvSpPr>
            <a:spLocks noGrp="1"/>
          </p:cNvSpPr>
          <p:nvPr>
            <p:ph type="title"/>
          </p:nvPr>
        </p:nvSpPr>
        <p:spPr>
          <a:xfrm>
            <a:off x="1395915" y="2495899"/>
            <a:ext cx="6411150" cy="1948820"/>
          </a:xfrm>
        </p:spPr>
        <p:txBody>
          <a:bodyPr anchor="t">
            <a:normAutofit/>
          </a:bodyPr>
          <a:lstStyle>
            <a:lvl1pPr algn="ctr">
              <a:lnSpc>
                <a:spcPct val="200000"/>
              </a:lnSpc>
              <a:defRPr sz="3600" b="0" cap="none">
                <a:solidFill>
                  <a:schemeClr val="tx1"/>
                </a:solidFill>
              </a:defRPr>
            </a:lvl1pPr>
          </a:lstStyle>
          <a:p>
            <a:r>
              <a:rPr lang="fr-CA" dirty="0" smtClean="0"/>
              <a:t>Cliquez et modifiez le titre</a:t>
            </a:r>
            <a:endParaRPr lang="fr-FR" dirty="0"/>
          </a:p>
        </p:txBody>
      </p: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3279622722"/>
      </p:ext>
    </p:extLst>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_Disposition personnalisé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9" name="Image 8"/>
          <p:cNvPicPr>
            <a:picLocks noChangeAspect="1"/>
          </p:cNvPicPr>
          <p:nvPr userDrawn="1"/>
        </p:nvPicPr>
        <p:blipFill>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2185661" y="1028932"/>
            <a:ext cx="4769202" cy="3085635"/>
          </a:xfrm>
          <a:prstGeom prst="rect">
            <a:avLst/>
          </a:prstGeom>
        </p:spPr>
      </p:pic>
      <p:sp>
        <p:nvSpPr>
          <p:cNvPr id="8" name="Titre 1"/>
          <p:cNvSpPr>
            <a:spLocks noGrp="1"/>
          </p:cNvSpPr>
          <p:nvPr>
            <p:ph type="title"/>
          </p:nvPr>
        </p:nvSpPr>
        <p:spPr>
          <a:xfrm>
            <a:off x="1395915" y="1598321"/>
            <a:ext cx="6411150" cy="1948820"/>
          </a:xfrm>
        </p:spPr>
        <p:txBody>
          <a:bodyPr anchor="t">
            <a:normAutofit/>
          </a:bodyPr>
          <a:lstStyle>
            <a:lvl1pPr algn="ctr">
              <a:lnSpc>
                <a:spcPct val="200000"/>
              </a:lnSpc>
              <a:defRPr sz="3600" b="0" cap="none">
                <a:solidFill>
                  <a:schemeClr val="tx1"/>
                </a:solidFill>
              </a:defRPr>
            </a:lvl1pPr>
          </a:lstStyle>
          <a:p>
            <a:r>
              <a:rPr lang="fr-CA" dirty="0" smtClean="0"/>
              <a:t>Cliquez et modifiez le titre</a:t>
            </a:r>
            <a:endParaRPr lang="fr-FR" dirty="0"/>
          </a:p>
        </p:txBody>
      </p: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496472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2_Disposition personnalisé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9" name="Image 8" descr="(-)orange.png"/>
          <p:cNvPicPr>
            <a:picLocks noChangeAspect="1"/>
          </p:cNvPicPr>
          <p:nvPr userDrawn="1"/>
        </p:nvPicPr>
        <p:blipFill>
          <a:blip r:embed="rId2">
            <a:alphaModFix/>
            <a:extLst>
              <a:ext uri="{BEBA8EAE-BF5A-486C-A8C5-ECC9F3942E4B}">
                <a14:imgProps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a14:imgLayer r:embed="rId3">
                    <a14:imgEffect>
                      <a14:brightnessContrast bright="-10000"/>
                    </a14:imgEffect>
                  </a14:imgLayer>
                </a14:imgProps>
              </a:ex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2185661" y="1028932"/>
            <a:ext cx="4769202" cy="3085636"/>
          </a:xfrm>
          <a:prstGeom prst="rect">
            <a:avLst/>
          </a:prstGeom>
        </p:spPr>
      </p:pic>
      <p:sp>
        <p:nvSpPr>
          <p:cNvPr id="8" name="Titre 1"/>
          <p:cNvSpPr>
            <a:spLocks noGrp="1"/>
          </p:cNvSpPr>
          <p:nvPr>
            <p:ph type="title"/>
          </p:nvPr>
        </p:nvSpPr>
        <p:spPr>
          <a:xfrm>
            <a:off x="1395915" y="1606011"/>
            <a:ext cx="6411150" cy="1948820"/>
          </a:xfrm>
        </p:spPr>
        <p:txBody>
          <a:bodyPr anchor="t">
            <a:normAutofit/>
          </a:bodyPr>
          <a:lstStyle>
            <a:lvl1pPr algn="ctr">
              <a:lnSpc>
                <a:spcPct val="200000"/>
              </a:lnSpc>
              <a:defRPr sz="3600" b="0" cap="none">
                <a:solidFill>
                  <a:schemeClr val="tx2"/>
                </a:solidFill>
              </a:defRPr>
            </a:lvl1pPr>
          </a:lstStyle>
          <a:p>
            <a:r>
              <a:rPr lang="fr-CA" dirty="0" smtClean="0"/>
              <a:t>Cliquez et modifiez le titre</a:t>
            </a:r>
            <a:endParaRPr lang="fr-FR" dirty="0"/>
          </a:p>
        </p:txBody>
      </p: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4118896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3_Disposition personnalisé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7" name="Image 6" descr="KCJ_PPTBandeSymboleBleue.png"/>
          <p:cNvPicPr>
            <a:picLocks noChangeAspect="1"/>
          </p:cNvPicPr>
          <p:nvPr userDrawn="1"/>
        </p:nvPicPr>
        <p:blipFill>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7073128" y="0"/>
            <a:ext cx="890588" cy="5143500"/>
          </a:xfrm>
          <a:prstGeom prst="rect">
            <a:avLst/>
          </a:prstGeom>
        </p:spPr>
      </p:pic>
      <p:sp>
        <p:nvSpPr>
          <p:cNvPr id="10" name="Titre 1"/>
          <p:cNvSpPr>
            <a:spLocks noGrp="1"/>
          </p:cNvSpPr>
          <p:nvPr>
            <p:ph type="title" hasCustomPrompt="1"/>
          </p:nvPr>
        </p:nvSpPr>
        <p:spPr>
          <a:xfrm>
            <a:off x="894796" y="266714"/>
            <a:ext cx="7792004" cy="1948820"/>
          </a:xfrm>
        </p:spPr>
        <p:txBody>
          <a:bodyPr anchor="t">
            <a:normAutofit/>
          </a:bodyPr>
          <a:lstStyle>
            <a:lvl1pPr algn="l">
              <a:lnSpc>
                <a:spcPct val="200000"/>
              </a:lnSpc>
              <a:defRPr sz="3600" b="0" cap="none">
                <a:solidFill>
                  <a:schemeClr val="tx1"/>
                </a:solidFill>
              </a:defRPr>
            </a:lvl1pPr>
          </a:lstStyle>
          <a:p>
            <a:r>
              <a:rPr lang="fr-CA" dirty="0" smtClean="0"/>
              <a:t>Cliquez et </a:t>
            </a:r>
            <a:br>
              <a:rPr lang="fr-CA" dirty="0" smtClean="0"/>
            </a:br>
            <a:r>
              <a:rPr lang="fr-CA" dirty="0" smtClean="0"/>
              <a:t>modifiez le titre</a:t>
            </a:r>
            <a:endParaRPr lang="fr-FR" dirty="0"/>
          </a:p>
        </p:txBody>
      </p:sp>
      <p:sp>
        <p:nvSpPr>
          <p:cNvPr id="12" name="ZoneTexte 11"/>
          <p:cNvSpPr txBox="1"/>
          <p:nvPr userDrawn="1"/>
        </p:nvSpPr>
        <p:spPr>
          <a:xfrm>
            <a:off x="512046" y="3188760"/>
            <a:ext cx="5661981" cy="1377813"/>
          </a:xfrm>
          <a:prstGeom prst="rect">
            <a:avLst/>
          </a:prstGeom>
          <a:noFill/>
        </p:spPr>
        <p:txBody>
          <a:bodyPr wrap="square" rtlCol="0">
            <a:spAutoFit/>
          </a:bodyPr>
          <a:lstStyle/>
          <a:p>
            <a:pPr>
              <a:lnSpc>
                <a:spcPct val="120000"/>
              </a:lnSpc>
            </a:pPr>
            <a:r>
              <a:rPr lang="fr-FR" sz="1400" kern="1200" dirty="0" err="1" smtClean="0">
                <a:solidFill>
                  <a:schemeClr val="bg1"/>
                </a:solidFill>
                <a:latin typeface="+mn-lt"/>
                <a:ea typeface="+mn-ea"/>
                <a:cs typeface="+mn-cs"/>
              </a:rPr>
              <a:t>Lorem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ipsum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dolor</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sit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amet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consectetur</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adipiscing</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elit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sed</a:t>
            </a:r>
            <a:r>
              <a:rPr lang="fr-FR" sz="1400" kern="1200" dirty="0" smtClean="0">
                <a:solidFill>
                  <a:schemeClr val="bg1"/>
                </a:solidFill>
                <a:latin typeface="+mn-lt"/>
                <a:ea typeface="+mn-ea"/>
                <a:cs typeface="+mn-cs"/>
              </a:rPr>
              <a:t> do </a:t>
            </a:r>
            <a:r>
              <a:rPr lang="fr-FR" sz="1400" kern="1200" dirty="0" err="1" smtClean="0">
                <a:solidFill>
                  <a:schemeClr val="bg1"/>
                </a:solidFill>
                <a:latin typeface="+mn-lt"/>
                <a:ea typeface="+mn-ea"/>
                <a:cs typeface="+mn-cs"/>
              </a:rPr>
              <a:t>eiusmod</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tempor</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incididunt</a:t>
            </a:r>
            <a:r>
              <a:rPr lang="fr-FR" sz="1400" kern="1200" dirty="0" smtClean="0">
                <a:solidFill>
                  <a:schemeClr val="bg1"/>
                </a:solidFill>
                <a:latin typeface="+mn-lt"/>
                <a:ea typeface="+mn-ea"/>
                <a:cs typeface="+mn-cs"/>
              </a:rPr>
              <a:t> ut </a:t>
            </a:r>
            <a:r>
              <a:rPr lang="fr-FR" sz="1400" kern="1200" dirty="0" err="1" smtClean="0">
                <a:solidFill>
                  <a:schemeClr val="bg1"/>
                </a:solidFill>
                <a:latin typeface="+mn-lt"/>
                <a:ea typeface="+mn-ea"/>
                <a:cs typeface="+mn-cs"/>
              </a:rPr>
              <a:t>labore</a:t>
            </a:r>
            <a:r>
              <a:rPr lang="fr-FR" sz="1400" kern="1200" dirty="0" smtClean="0">
                <a:solidFill>
                  <a:schemeClr val="bg1"/>
                </a:solidFill>
                <a:latin typeface="+mn-lt"/>
                <a:ea typeface="+mn-ea"/>
                <a:cs typeface="+mn-cs"/>
              </a:rPr>
              <a:t> et </a:t>
            </a:r>
            <a:r>
              <a:rPr lang="fr-FR" sz="1400" kern="1200" dirty="0" err="1" smtClean="0">
                <a:solidFill>
                  <a:schemeClr val="bg1"/>
                </a:solidFill>
                <a:latin typeface="+mn-lt"/>
                <a:ea typeface="+mn-ea"/>
                <a:cs typeface="+mn-cs"/>
              </a:rPr>
              <a:t>dolore</a:t>
            </a:r>
            <a:r>
              <a:rPr lang="fr-FR" sz="1400" kern="1200" dirty="0" smtClean="0">
                <a:solidFill>
                  <a:schemeClr val="bg1"/>
                </a:solidFill>
                <a:latin typeface="+mn-lt"/>
                <a:ea typeface="+mn-ea"/>
                <a:cs typeface="+mn-cs"/>
              </a:rPr>
              <a:t> magna </a:t>
            </a:r>
            <a:r>
              <a:rPr lang="fr-FR" sz="1400" kern="1200" dirty="0" err="1" smtClean="0">
                <a:solidFill>
                  <a:schemeClr val="bg1"/>
                </a:solidFill>
                <a:latin typeface="+mn-lt"/>
                <a:ea typeface="+mn-ea"/>
                <a:cs typeface="+mn-cs"/>
              </a:rPr>
              <a:t>aliqua</a:t>
            </a:r>
            <a:r>
              <a:rPr lang="fr-FR" sz="1400" kern="1200" dirty="0" smtClean="0">
                <a:solidFill>
                  <a:schemeClr val="bg1"/>
                </a:solidFill>
                <a:latin typeface="+mn-lt"/>
                <a:ea typeface="+mn-ea"/>
                <a:cs typeface="+mn-cs"/>
              </a:rPr>
              <a:t>. Ut </a:t>
            </a:r>
            <a:r>
              <a:rPr lang="fr-FR" sz="1400" kern="1200" dirty="0" err="1" smtClean="0">
                <a:solidFill>
                  <a:schemeClr val="bg1"/>
                </a:solidFill>
                <a:latin typeface="+mn-lt"/>
                <a:ea typeface="+mn-ea"/>
                <a:cs typeface="+mn-cs"/>
              </a:rPr>
              <a:t>enim</a:t>
            </a:r>
            <a:r>
              <a:rPr lang="fr-FR" sz="1400" kern="1200" dirty="0" smtClean="0">
                <a:solidFill>
                  <a:schemeClr val="bg1"/>
                </a:solidFill>
                <a:latin typeface="+mn-lt"/>
                <a:ea typeface="+mn-ea"/>
                <a:cs typeface="+mn-cs"/>
              </a:rPr>
              <a:t> ad </a:t>
            </a:r>
            <a:r>
              <a:rPr lang="fr-FR" sz="1400" kern="1200" dirty="0" err="1" smtClean="0">
                <a:solidFill>
                  <a:schemeClr val="bg1"/>
                </a:solidFill>
                <a:latin typeface="+mn-lt"/>
                <a:ea typeface="+mn-ea"/>
                <a:cs typeface="+mn-cs"/>
              </a:rPr>
              <a:t>minim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veniam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quis</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nostrud</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exercitation</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ullamco</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laboris</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nisi</a:t>
            </a:r>
            <a:r>
              <a:rPr lang="fr-FR" sz="1400" kern="1200" dirty="0" smtClean="0">
                <a:solidFill>
                  <a:schemeClr val="bg1"/>
                </a:solidFill>
                <a:latin typeface="+mn-lt"/>
                <a:ea typeface="+mn-ea"/>
                <a:cs typeface="+mn-cs"/>
              </a:rPr>
              <a:t> ut </a:t>
            </a:r>
            <a:r>
              <a:rPr lang="fr-FR" sz="1400" kern="1200" dirty="0" err="1" smtClean="0">
                <a:solidFill>
                  <a:schemeClr val="bg1"/>
                </a:solidFill>
                <a:latin typeface="+mn-lt"/>
                <a:ea typeface="+mn-ea"/>
                <a:cs typeface="+mn-cs"/>
              </a:rPr>
              <a:t>aliquip</a:t>
            </a:r>
            <a:r>
              <a:rPr lang="fr-FR" sz="1400" kern="1200" dirty="0" smtClean="0">
                <a:solidFill>
                  <a:schemeClr val="bg1"/>
                </a:solidFill>
                <a:latin typeface="+mn-lt"/>
                <a:ea typeface="+mn-ea"/>
                <a:cs typeface="+mn-cs"/>
              </a:rPr>
              <a:t> ex </a:t>
            </a:r>
            <a:r>
              <a:rPr lang="fr-FR" sz="1400" kern="1200" dirty="0" err="1" smtClean="0">
                <a:solidFill>
                  <a:schemeClr val="bg1"/>
                </a:solidFill>
                <a:latin typeface="+mn-lt"/>
                <a:ea typeface="+mn-ea"/>
                <a:cs typeface="+mn-cs"/>
              </a:rPr>
              <a:t>ea</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commodo</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consequat</a:t>
            </a:r>
            <a:r>
              <a:rPr lang="fr-FR" sz="1400" kern="1200" dirty="0" smtClean="0">
                <a:solidFill>
                  <a:schemeClr val="bg1"/>
                </a:solidFill>
                <a:latin typeface="+mn-lt"/>
                <a:ea typeface="+mn-ea"/>
                <a:cs typeface="+mn-cs"/>
              </a:rPr>
              <a:t>. Duis </a:t>
            </a:r>
            <a:r>
              <a:rPr lang="fr-FR" sz="1400" kern="1200" dirty="0" err="1" smtClean="0">
                <a:solidFill>
                  <a:schemeClr val="bg1"/>
                </a:solidFill>
                <a:latin typeface="+mn-lt"/>
                <a:ea typeface="+mn-ea"/>
                <a:cs typeface="+mn-cs"/>
              </a:rPr>
              <a:t>aute</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irure</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dolor</a:t>
            </a:r>
            <a:r>
              <a:rPr lang="fr-FR" sz="1400" kern="1200" dirty="0" smtClean="0">
                <a:solidFill>
                  <a:schemeClr val="bg1"/>
                </a:solidFill>
                <a:latin typeface="+mn-lt"/>
                <a:ea typeface="+mn-ea"/>
                <a:cs typeface="+mn-cs"/>
              </a:rPr>
              <a:t> in </a:t>
            </a:r>
            <a:r>
              <a:rPr lang="fr-FR" sz="1400" kern="1200" dirty="0" err="1" smtClean="0">
                <a:solidFill>
                  <a:schemeClr val="bg1"/>
                </a:solidFill>
                <a:latin typeface="+mn-lt"/>
                <a:ea typeface="+mn-ea"/>
                <a:cs typeface="+mn-cs"/>
              </a:rPr>
              <a:t>reprehenderit</a:t>
            </a:r>
            <a:r>
              <a:rPr lang="fr-FR" sz="1400" kern="1200" dirty="0" smtClean="0">
                <a:solidFill>
                  <a:schemeClr val="bg1"/>
                </a:solidFill>
                <a:latin typeface="+mn-lt"/>
                <a:ea typeface="+mn-ea"/>
                <a:cs typeface="+mn-cs"/>
              </a:rPr>
              <a:t> in </a:t>
            </a:r>
            <a:r>
              <a:rPr lang="fr-FR" sz="1400" kern="1200" dirty="0" err="1" smtClean="0">
                <a:solidFill>
                  <a:schemeClr val="bg1"/>
                </a:solidFill>
                <a:latin typeface="+mn-lt"/>
                <a:ea typeface="+mn-ea"/>
                <a:cs typeface="+mn-cs"/>
              </a:rPr>
              <a:t>voluptate</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velit</a:t>
            </a:r>
            <a:r>
              <a:rPr lang="fr-FR" sz="1400" kern="1200" dirty="0" smtClean="0">
                <a:solidFill>
                  <a:schemeClr val="bg1"/>
                </a:solidFill>
                <a:latin typeface="+mn-lt"/>
                <a:ea typeface="+mn-ea"/>
                <a:cs typeface="+mn-cs"/>
              </a:rPr>
              <a:t> esse </a:t>
            </a:r>
            <a:r>
              <a:rPr lang="fr-FR" sz="1400" kern="1200" dirty="0" err="1" smtClean="0">
                <a:solidFill>
                  <a:schemeClr val="bg1"/>
                </a:solidFill>
                <a:latin typeface="+mn-lt"/>
                <a:ea typeface="+mn-ea"/>
                <a:cs typeface="+mn-cs"/>
              </a:rPr>
              <a:t>cillum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dolore</a:t>
            </a:r>
            <a:r>
              <a:rPr lang="fr-FR" sz="1400" kern="1200" dirty="0" smtClean="0">
                <a:solidFill>
                  <a:schemeClr val="bg1"/>
                </a:solidFill>
                <a:latin typeface="+mn-lt"/>
                <a:ea typeface="+mn-ea"/>
                <a:cs typeface="+mn-cs"/>
              </a:rPr>
              <a:t> eu </a:t>
            </a:r>
            <a:r>
              <a:rPr lang="fr-FR" sz="1400" kern="1200" dirty="0" err="1" smtClean="0">
                <a:solidFill>
                  <a:schemeClr val="bg1"/>
                </a:solidFill>
                <a:latin typeface="+mn-lt"/>
                <a:ea typeface="+mn-ea"/>
                <a:cs typeface="+mn-cs"/>
              </a:rPr>
              <a:t>fugiat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nulla</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pariatur</a:t>
            </a:r>
            <a:r>
              <a:rPr lang="fr-FR" sz="1400" kern="1200" dirty="0" smtClean="0">
                <a:solidFill>
                  <a:schemeClr val="bg1"/>
                </a:solidFill>
                <a:latin typeface="+mn-lt"/>
                <a:ea typeface="+mn-ea"/>
                <a:cs typeface="+mn-cs"/>
              </a:rPr>
              <a:t>.</a:t>
            </a:r>
            <a:endParaRPr lang="fr-FR" sz="1400" dirty="0">
              <a:solidFill>
                <a:schemeClr val="bg1"/>
              </a:solidFill>
            </a:endParaRPr>
          </a:p>
        </p:txBody>
      </p: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1841949748"/>
      </p:ext>
    </p:extLst>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4_Disposition personnalisée">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Titre 1"/>
          <p:cNvSpPr>
            <a:spLocks noGrp="1"/>
          </p:cNvSpPr>
          <p:nvPr>
            <p:ph type="title" hasCustomPrompt="1"/>
          </p:nvPr>
        </p:nvSpPr>
        <p:spPr>
          <a:xfrm>
            <a:off x="894796" y="266714"/>
            <a:ext cx="7792004" cy="1948820"/>
          </a:xfrm>
        </p:spPr>
        <p:txBody>
          <a:bodyPr anchor="t">
            <a:normAutofit/>
          </a:bodyPr>
          <a:lstStyle>
            <a:lvl1pPr algn="l">
              <a:lnSpc>
                <a:spcPct val="200000"/>
              </a:lnSpc>
              <a:defRPr sz="3600" b="0" cap="none">
                <a:solidFill>
                  <a:schemeClr val="tx2"/>
                </a:solidFill>
              </a:defRPr>
            </a:lvl1pPr>
          </a:lstStyle>
          <a:p>
            <a:r>
              <a:rPr lang="fr-CA" dirty="0" smtClean="0"/>
              <a:t>Cliquez et </a:t>
            </a:r>
            <a:br>
              <a:rPr lang="fr-CA" dirty="0" smtClean="0"/>
            </a:br>
            <a:r>
              <a:rPr lang="fr-CA" dirty="0" smtClean="0"/>
              <a:t>modifiez le titre</a:t>
            </a:r>
            <a:endParaRPr lang="fr-FR" dirty="0"/>
          </a:p>
        </p:txBody>
      </p:sp>
      <p:sp>
        <p:nvSpPr>
          <p:cNvPr id="11" name="ZoneTexte 10"/>
          <p:cNvSpPr txBox="1"/>
          <p:nvPr userDrawn="1"/>
        </p:nvSpPr>
        <p:spPr>
          <a:xfrm>
            <a:off x="512046" y="3188760"/>
            <a:ext cx="5661981" cy="1377813"/>
          </a:xfrm>
          <a:prstGeom prst="rect">
            <a:avLst/>
          </a:prstGeom>
          <a:noFill/>
        </p:spPr>
        <p:txBody>
          <a:bodyPr wrap="square" rtlCol="0">
            <a:spAutoFit/>
          </a:bodyPr>
          <a:lstStyle/>
          <a:p>
            <a:pPr>
              <a:lnSpc>
                <a:spcPct val="120000"/>
              </a:lnSpc>
            </a:pPr>
            <a:r>
              <a:rPr lang="fr-FR" sz="1400" kern="1200" dirty="0" err="1" smtClean="0">
                <a:solidFill>
                  <a:schemeClr val="bg1"/>
                </a:solidFill>
                <a:latin typeface="+mn-lt"/>
                <a:ea typeface="+mn-ea"/>
                <a:cs typeface="+mn-cs"/>
              </a:rPr>
              <a:t>Lorem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ipsum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dolor</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sit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amet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consectetur</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adipiscing</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elit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sed</a:t>
            </a:r>
            <a:r>
              <a:rPr lang="fr-FR" sz="1400" kern="1200" dirty="0" smtClean="0">
                <a:solidFill>
                  <a:schemeClr val="bg1"/>
                </a:solidFill>
                <a:latin typeface="+mn-lt"/>
                <a:ea typeface="+mn-ea"/>
                <a:cs typeface="+mn-cs"/>
              </a:rPr>
              <a:t> do </a:t>
            </a:r>
            <a:r>
              <a:rPr lang="fr-FR" sz="1400" kern="1200" dirty="0" err="1" smtClean="0">
                <a:solidFill>
                  <a:schemeClr val="bg1"/>
                </a:solidFill>
                <a:latin typeface="+mn-lt"/>
                <a:ea typeface="+mn-ea"/>
                <a:cs typeface="+mn-cs"/>
              </a:rPr>
              <a:t>eiusmod</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tempor</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incididunt</a:t>
            </a:r>
            <a:r>
              <a:rPr lang="fr-FR" sz="1400" kern="1200" dirty="0" smtClean="0">
                <a:solidFill>
                  <a:schemeClr val="bg1"/>
                </a:solidFill>
                <a:latin typeface="+mn-lt"/>
                <a:ea typeface="+mn-ea"/>
                <a:cs typeface="+mn-cs"/>
              </a:rPr>
              <a:t> ut </a:t>
            </a:r>
            <a:r>
              <a:rPr lang="fr-FR" sz="1400" kern="1200" dirty="0" err="1" smtClean="0">
                <a:solidFill>
                  <a:schemeClr val="bg1"/>
                </a:solidFill>
                <a:latin typeface="+mn-lt"/>
                <a:ea typeface="+mn-ea"/>
                <a:cs typeface="+mn-cs"/>
              </a:rPr>
              <a:t>labore</a:t>
            </a:r>
            <a:r>
              <a:rPr lang="fr-FR" sz="1400" kern="1200" dirty="0" smtClean="0">
                <a:solidFill>
                  <a:schemeClr val="bg1"/>
                </a:solidFill>
                <a:latin typeface="+mn-lt"/>
                <a:ea typeface="+mn-ea"/>
                <a:cs typeface="+mn-cs"/>
              </a:rPr>
              <a:t> et </a:t>
            </a:r>
            <a:r>
              <a:rPr lang="fr-FR" sz="1400" kern="1200" dirty="0" err="1" smtClean="0">
                <a:solidFill>
                  <a:schemeClr val="bg1"/>
                </a:solidFill>
                <a:latin typeface="+mn-lt"/>
                <a:ea typeface="+mn-ea"/>
                <a:cs typeface="+mn-cs"/>
              </a:rPr>
              <a:t>dolore</a:t>
            </a:r>
            <a:r>
              <a:rPr lang="fr-FR" sz="1400" kern="1200" dirty="0" smtClean="0">
                <a:solidFill>
                  <a:schemeClr val="bg1"/>
                </a:solidFill>
                <a:latin typeface="+mn-lt"/>
                <a:ea typeface="+mn-ea"/>
                <a:cs typeface="+mn-cs"/>
              </a:rPr>
              <a:t> magna </a:t>
            </a:r>
            <a:r>
              <a:rPr lang="fr-FR" sz="1400" kern="1200" dirty="0" err="1" smtClean="0">
                <a:solidFill>
                  <a:schemeClr val="bg1"/>
                </a:solidFill>
                <a:latin typeface="+mn-lt"/>
                <a:ea typeface="+mn-ea"/>
                <a:cs typeface="+mn-cs"/>
              </a:rPr>
              <a:t>aliqua</a:t>
            </a:r>
            <a:r>
              <a:rPr lang="fr-FR" sz="1400" kern="1200" dirty="0" smtClean="0">
                <a:solidFill>
                  <a:schemeClr val="bg1"/>
                </a:solidFill>
                <a:latin typeface="+mn-lt"/>
                <a:ea typeface="+mn-ea"/>
                <a:cs typeface="+mn-cs"/>
              </a:rPr>
              <a:t>. Ut </a:t>
            </a:r>
            <a:r>
              <a:rPr lang="fr-FR" sz="1400" kern="1200" dirty="0" err="1" smtClean="0">
                <a:solidFill>
                  <a:schemeClr val="bg1"/>
                </a:solidFill>
                <a:latin typeface="+mn-lt"/>
                <a:ea typeface="+mn-ea"/>
                <a:cs typeface="+mn-cs"/>
              </a:rPr>
              <a:t>enim</a:t>
            </a:r>
            <a:r>
              <a:rPr lang="fr-FR" sz="1400" kern="1200" dirty="0" smtClean="0">
                <a:solidFill>
                  <a:schemeClr val="bg1"/>
                </a:solidFill>
                <a:latin typeface="+mn-lt"/>
                <a:ea typeface="+mn-ea"/>
                <a:cs typeface="+mn-cs"/>
              </a:rPr>
              <a:t> ad </a:t>
            </a:r>
            <a:r>
              <a:rPr lang="fr-FR" sz="1400" kern="1200" dirty="0" err="1" smtClean="0">
                <a:solidFill>
                  <a:schemeClr val="bg1"/>
                </a:solidFill>
                <a:latin typeface="+mn-lt"/>
                <a:ea typeface="+mn-ea"/>
                <a:cs typeface="+mn-cs"/>
              </a:rPr>
              <a:t>minim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veniam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quis</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nostrud</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exercitation</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ullamco</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laboris</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nisi</a:t>
            </a:r>
            <a:r>
              <a:rPr lang="fr-FR" sz="1400" kern="1200" dirty="0" smtClean="0">
                <a:solidFill>
                  <a:schemeClr val="bg1"/>
                </a:solidFill>
                <a:latin typeface="+mn-lt"/>
                <a:ea typeface="+mn-ea"/>
                <a:cs typeface="+mn-cs"/>
              </a:rPr>
              <a:t> ut </a:t>
            </a:r>
            <a:r>
              <a:rPr lang="fr-FR" sz="1400" kern="1200" dirty="0" err="1" smtClean="0">
                <a:solidFill>
                  <a:schemeClr val="bg1"/>
                </a:solidFill>
                <a:latin typeface="+mn-lt"/>
                <a:ea typeface="+mn-ea"/>
                <a:cs typeface="+mn-cs"/>
              </a:rPr>
              <a:t>aliquip</a:t>
            </a:r>
            <a:r>
              <a:rPr lang="fr-FR" sz="1400" kern="1200" dirty="0" smtClean="0">
                <a:solidFill>
                  <a:schemeClr val="bg1"/>
                </a:solidFill>
                <a:latin typeface="+mn-lt"/>
                <a:ea typeface="+mn-ea"/>
                <a:cs typeface="+mn-cs"/>
              </a:rPr>
              <a:t> ex </a:t>
            </a:r>
            <a:r>
              <a:rPr lang="fr-FR" sz="1400" kern="1200" dirty="0" err="1" smtClean="0">
                <a:solidFill>
                  <a:schemeClr val="bg1"/>
                </a:solidFill>
                <a:latin typeface="+mn-lt"/>
                <a:ea typeface="+mn-ea"/>
                <a:cs typeface="+mn-cs"/>
              </a:rPr>
              <a:t>ea</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commodo</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consequat</a:t>
            </a:r>
            <a:r>
              <a:rPr lang="fr-FR" sz="1400" kern="1200" dirty="0" smtClean="0">
                <a:solidFill>
                  <a:schemeClr val="bg1"/>
                </a:solidFill>
                <a:latin typeface="+mn-lt"/>
                <a:ea typeface="+mn-ea"/>
                <a:cs typeface="+mn-cs"/>
              </a:rPr>
              <a:t>. Duis </a:t>
            </a:r>
            <a:r>
              <a:rPr lang="fr-FR" sz="1400" kern="1200" dirty="0" err="1" smtClean="0">
                <a:solidFill>
                  <a:schemeClr val="bg1"/>
                </a:solidFill>
                <a:latin typeface="+mn-lt"/>
                <a:ea typeface="+mn-ea"/>
                <a:cs typeface="+mn-cs"/>
              </a:rPr>
              <a:t>aute</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irure</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dolor</a:t>
            </a:r>
            <a:r>
              <a:rPr lang="fr-FR" sz="1400" kern="1200" dirty="0" smtClean="0">
                <a:solidFill>
                  <a:schemeClr val="bg1"/>
                </a:solidFill>
                <a:latin typeface="+mn-lt"/>
                <a:ea typeface="+mn-ea"/>
                <a:cs typeface="+mn-cs"/>
              </a:rPr>
              <a:t> in </a:t>
            </a:r>
            <a:r>
              <a:rPr lang="fr-FR" sz="1400" kern="1200" dirty="0" err="1" smtClean="0">
                <a:solidFill>
                  <a:schemeClr val="bg1"/>
                </a:solidFill>
                <a:latin typeface="+mn-lt"/>
                <a:ea typeface="+mn-ea"/>
                <a:cs typeface="+mn-cs"/>
              </a:rPr>
              <a:t>reprehenderit</a:t>
            </a:r>
            <a:r>
              <a:rPr lang="fr-FR" sz="1400" kern="1200" dirty="0" smtClean="0">
                <a:solidFill>
                  <a:schemeClr val="bg1"/>
                </a:solidFill>
                <a:latin typeface="+mn-lt"/>
                <a:ea typeface="+mn-ea"/>
                <a:cs typeface="+mn-cs"/>
              </a:rPr>
              <a:t> in </a:t>
            </a:r>
            <a:r>
              <a:rPr lang="fr-FR" sz="1400" kern="1200" dirty="0" err="1" smtClean="0">
                <a:solidFill>
                  <a:schemeClr val="bg1"/>
                </a:solidFill>
                <a:latin typeface="+mn-lt"/>
                <a:ea typeface="+mn-ea"/>
                <a:cs typeface="+mn-cs"/>
              </a:rPr>
              <a:t>voluptate</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velit</a:t>
            </a:r>
            <a:r>
              <a:rPr lang="fr-FR" sz="1400" kern="1200" dirty="0" smtClean="0">
                <a:solidFill>
                  <a:schemeClr val="bg1"/>
                </a:solidFill>
                <a:latin typeface="+mn-lt"/>
                <a:ea typeface="+mn-ea"/>
                <a:cs typeface="+mn-cs"/>
              </a:rPr>
              <a:t> esse </a:t>
            </a:r>
            <a:r>
              <a:rPr lang="fr-FR" sz="1400" kern="1200" dirty="0" err="1" smtClean="0">
                <a:solidFill>
                  <a:schemeClr val="bg1"/>
                </a:solidFill>
                <a:latin typeface="+mn-lt"/>
                <a:ea typeface="+mn-ea"/>
                <a:cs typeface="+mn-cs"/>
              </a:rPr>
              <a:t>cillum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dolore</a:t>
            </a:r>
            <a:r>
              <a:rPr lang="fr-FR" sz="1400" kern="1200" dirty="0" smtClean="0">
                <a:solidFill>
                  <a:schemeClr val="bg1"/>
                </a:solidFill>
                <a:latin typeface="+mn-lt"/>
                <a:ea typeface="+mn-ea"/>
                <a:cs typeface="+mn-cs"/>
              </a:rPr>
              <a:t> eu </a:t>
            </a:r>
            <a:r>
              <a:rPr lang="fr-FR" sz="1400" kern="1200" dirty="0" err="1" smtClean="0">
                <a:solidFill>
                  <a:schemeClr val="bg1"/>
                </a:solidFill>
                <a:latin typeface="+mn-lt"/>
                <a:ea typeface="+mn-ea"/>
                <a:cs typeface="+mn-cs"/>
              </a:rPr>
              <a:t>fugiat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nulla</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pariatur</a:t>
            </a:r>
            <a:r>
              <a:rPr lang="fr-FR" sz="1400" kern="1200" dirty="0" smtClean="0">
                <a:solidFill>
                  <a:schemeClr val="bg1"/>
                </a:solidFill>
                <a:latin typeface="+mn-lt"/>
                <a:ea typeface="+mn-ea"/>
                <a:cs typeface="+mn-cs"/>
              </a:rPr>
              <a:t>.</a:t>
            </a:r>
            <a:endParaRPr lang="fr-FR" sz="1400" dirty="0">
              <a:solidFill>
                <a:schemeClr val="bg1"/>
              </a:solidFill>
            </a:endParaRPr>
          </a:p>
        </p:txBody>
      </p:sp>
      <p:pic>
        <p:nvPicPr>
          <p:cNvPr id="13" name="Image 12" descr="KCJ_PPTBandeSymboleOrange.png"/>
          <p:cNvPicPr>
            <a:picLocks noChangeAspect="1"/>
          </p:cNvPicPr>
          <p:nvPr userDrawn="1"/>
        </p:nvPicPr>
        <p:blipFill>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7073128" y="0"/>
            <a:ext cx="890588" cy="5143500"/>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573693319"/>
      </p:ext>
    </p:extLst>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5_Disposition personnalisée">
    <p:spTree>
      <p:nvGrpSpPr>
        <p:cNvPr id="1" name=""/>
        <p:cNvGrpSpPr/>
        <p:nvPr/>
      </p:nvGrpSpPr>
      <p:grpSpPr>
        <a:xfrm>
          <a:off x="0" y="0"/>
          <a:ext cx="0" cy="0"/>
          <a:chOff x="0" y="0"/>
          <a:chExt cx="0" cy="0"/>
        </a:xfrm>
      </p:grpSpPr>
      <p:sp>
        <p:nvSpPr>
          <p:cNvPr id="8" name="Titre 1"/>
          <p:cNvSpPr>
            <a:spLocks noGrp="1"/>
          </p:cNvSpPr>
          <p:nvPr>
            <p:ph type="title" hasCustomPrompt="1"/>
          </p:nvPr>
        </p:nvSpPr>
        <p:spPr>
          <a:xfrm>
            <a:off x="894796" y="266714"/>
            <a:ext cx="7792004" cy="1948820"/>
          </a:xfrm>
        </p:spPr>
        <p:txBody>
          <a:bodyPr anchor="t">
            <a:normAutofit/>
          </a:bodyPr>
          <a:lstStyle>
            <a:lvl1pPr algn="l">
              <a:lnSpc>
                <a:spcPct val="200000"/>
              </a:lnSpc>
              <a:defRPr sz="3600" b="0" cap="none">
                <a:solidFill>
                  <a:schemeClr val="bg1"/>
                </a:solidFill>
              </a:defRPr>
            </a:lvl1pPr>
          </a:lstStyle>
          <a:p>
            <a:r>
              <a:rPr lang="fr-CA" dirty="0" smtClean="0"/>
              <a:t>Cliquez et </a:t>
            </a:r>
            <a:br>
              <a:rPr lang="fr-CA" dirty="0" smtClean="0"/>
            </a:br>
            <a:r>
              <a:rPr lang="fr-CA" dirty="0" smtClean="0"/>
              <a:t>modifiez le titre</a:t>
            </a:r>
            <a:endParaRPr lang="fr-FR" dirty="0"/>
          </a:p>
        </p:txBody>
      </p:sp>
      <p:pic>
        <p:nvPicPr>
          <p:cNvPr id="11" name="Image 10" descr="KCJ_PPTBandeSymboleGrisPale.png"/>
          <p:cNvPicPr>
            <a:picLocks noChangeAspect="1"/>
          </p:cNvPicPr>
          <p:nvPr userDrawn="1"/>
        </p:nvPicPr>
        <p:blipFill>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7073128" y="0"/>
            <a:ext cx="890588" cy="5143500"/>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72191079"/>
      </p:ext>
    </p:extLst>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6_Disposition personnalisée">
    <p:spTree>
      <p:nvGrpSpPr>
        <p:cNvPr id="1" name=""/>
        <p:cNvGrpSpPr/>
        <p:nvPr/>
      </p:nvGrpSpPr>
      <p:grpSpPr>
        <a:xfrm>
          <a:off x="0" y="0"/>
          <a:ext cx="0" cy="0"/>
          <a:chOff x="0" y="0"/>
          <a:chExt cx="0" cy="0"/>
        </a:xfrm>
      </p:grpSpPr>
      <p:sp>
        <p:nvSpPr>
          <p:cNvPr id="8" name="Titre 1"/>
          <p:cNvSpPr>
            <a:spLocks noGrp="1"/>
          </p:cNvSpPr>
          <p:nvPr>
            <p:ph type="title" hasCustomPrompt="1"/>
          </p:nvPr>
        </p:nvSpPr>
        <p:spPr>
          <a:xfrm>
            <a:off x="512046" y="609694"/>
            <a:ext cx="7792004" cy="1559408"/>
          </a:xfrm>
        </p:spPr>
        <p:txBody>
          <a:bodyPr anchor="t">
            <a:normAutofit/>
          </a:bodyPr>
          <a:lstStyle>
            <a:lvl1pPr algn="l">
              <a:lnSpc>
                <a:spcPct val="120000"/>
              </a:lnSpc>
              <a:defRPr sz="3600" b="0" cap="none">
                <a:solidFill>
                  <a:schemeClr val="tx2"/>
                </a:solidFill>
              </a:defRPr>
            </a:lvl1pPr>
          </a:lstStyle>
          <a:p>
            <a:r>
              <a:rPr lang="fr-CA" dirty="0" smtClean="0"/>
              <a:t>Cliquez et </a:t>
            </a:r>
            <a:br>
              <a:rPr lang="fr-CA" dirty="0" smtClean="0"/>
            </a:br>
            <a:r>
              <a:rPr lang="fr-CA" dirty="0" smtClean="0"/>
              <a:t>modifiez le titre</a:t>
            </a:r>
            <a:endParaRPr lang="fr-FR" dirty="0"/>
          </a:p>
        </p:txBody>
      </p:sp>
      <p:pic>
        <p:nvPicPr>
          <p:cNvPr id="10" name="Image 9" descr="KCJ_PPTBandeSymboleGrisPale.png"/>
          <p:cNvPicPr>
            <a:picLocks noChangeAspect="1"/>
          </p:cNvPicPr>
          <p:nvPr userDrawn="1"/>
        </p:nvPicPr>
        <p:blipFill>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7073128" y="0"/>
            <a:ext cx="890588" cy="5143500"/>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1729037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7_Disposition personnalisée">
    <p:spTree>
      <p:nvGrpSpPr>
        <p:cNvPr id="1" name=""/>
        <p:cNvGrpSpPr/>
        <p:nvPr/>
      </p:nvGrpSpPr>
      <p:grpSpPr>
        <a:xfrm>
          <a:off x="0" y="0"/>
          <a:ext cx="0" cy="0"/>
          <a:chOff x="0" y="0"/>
          <a:chExt cx="0" cy="0"/>
        </a:xfrm>
      </p:grpSpPr>
      <p:sp>
        <p:nvSpPr>
          <p:cNvPr id="8" name="Titre 1"/>
          <p:cNvSpPr>
            <a:spLocks noGrp="1"/>
          </p:cNvSpPr>
          <p:nvPr>
            <p:ph type="title" hasCustomPrompt="1"/>
          </p:nvPr>
        </p:nvSpPr>
        <p:spPr>
          <a:xfrm>
            <a:off x="894796" y="266714"/>
            <a:ext cx="7792004" cy="1948820"/>
          </a:xfrm>
        </p:spPr>
        <p:txBody>
          <a:bodyPr anchor="t">
            <a:normAutofit/>
          </a:bodyPr>
          <a:lstStyle>
            <a:lvl1pPr algn="l">
              <a:lnSpc>
                <a:spcPct val="200000"/>
              </a:lnSpc>
              <a:defRPr sz="3600" b="0" cap="none">
                <a:solidFill>
                  <a:schemeClr val="bg1"/>
                </a:solidFill>
              </a:defRPr>
            </a:lvl1pPr>
          </a:lstStyle>
          <a:p>
            <a:r>
              <a:rPr lang="fr-CA" dirty="0" smtClean="0"/>
              <a:t>Cliquez et </a:t>
            </a:r>
            <a:br>
              <a:rPr lang="fr-CA" dirty="0" smtClean="0"/>
            </a:br>
            <a:r>
              <a:rPr lang="fr-CA" dirty="0" smtClean="0"/>
              <a:t>modifiez le titre</a:t>
            </a:r>
            <a:endParaRPr lang="fr-FR" dirty="0"/>
          </a:p>
        </p:txBody>
      </p:sp>
      <p:pic>
        <p:nvPicPr>
          <p:cNvPr id="10" name="Image 9" descr="KCJ_PPTBandeSymboleGrisPale.png"/>
          <p:cNvPicPr>
            <a:picLocks noChangeAspect="1"/>
          </p:cNvPicPr>
          <p:nvPr userDrawn="1"/>
        </p:nvPicPr>
        <p:blipFill>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7073128" y="0"/>
            <a:ext cx="890588" cy="5143500"/>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33026914"/>
      </p:ext>
    </p:extLst>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8_Disposition personnalisée">
    <p:spTree>
      <p:nvGrpSpPr>
        <p:cNvPr id="1" name=""/>
        <p:cNvGrpSpPr/>
        <p:nvPr/>
      </p:nvGrpSpPr>
      <p:grpSpPr>
        <a:xfrm>
          <a:off x="0" y="0"/>
          <a:ext cx="0" cy="0"/>
          <a:chOff x="0" y="0"/>
          <a:chExt cx="0" cy="0"/>
        </a:xfrm>
      </p:grpSpPr>
      <p:sp>
        <p:nvSpPr>
          <p:cNvPr id="6" name="Titre 1"/>
          <p:cNvSpPr>
            <a:spLocks noGrp="1"/>
          </p:cNvSpPr>
          <p:nvPr>
            <p:ph type="title" hasCustomPrompt="1"/>
          </p:nvPr>
        </p:nvSpPr>
        <p:spPr>
          <a:xfrm>
            <a:off x="512046" y="609694"/>
            <a:ext cx="7792004" cy="1559408"/>
          </a:xfrm>
        </p:spPr>
        <p:txBody>
          <a:bodyPr anchor="t">
            <a:normAutofit/>
          </a:bodyPr>
          <a:lstStyle>
            <a:lvl1pPr algn="l">
              <a:lnSpc>
                <a:spcPct val="120000"/>
              </a:lnSpc>
              <a:defRPr sz="3600" b="0" cap="none">
                <a:solidFill>
                  <a:schemeClr val="tx1"/>
                </a:solidFill>
              </a:defRPr>
            </a:lvl1pPr>
          </a:lstStyle>
          <a:p>
            <a:r>
              <a:rPr lang="fr-CA" dirty="0" smtClean="0"/>
              <a:t>Cliquez et </a:t>
            </a:r>
            <a:br>
              <a:rPr lang="fr-CA" dirty="0" smtClean="0"/>
            </a:br>
            <a:r>
              <a:rPr lang="fr-CA" dirty="0" smtClean="0"/>
              <a:t>modifiez le titre</a:t>
            </a:r>
            <a:endParaRPr lang="fr-FR" dirty="0"/>
          </a:p>
        </p:txBody>
      </p:sp>
      <p:pic>
        <p:nvPicPr>
          <p:cNvPr id="8" name="Image 7" descr="KCJ_PPTBandeSymboleGrisPale.png"/>
          <p:cNvPicPr>
            <a:picLocks noChangeAspect="1"/>
          </p:cNvPicPr>
          <p:nvPr userDrawn="1"/>
        </p:nvPicPr>
        <p:blipFill>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7073128" y="0"/>
            <a:ext cx="890588" cy="5143500"/>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1662047086"/>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1_Disposition personnalisée">
    <p:spTree>
      <p:nvGrpSpPr>
        <p:cNvPr id="1" name="Shape 34"/>
        <p:cNvGrpSpPr/>
        <p:nvPr/>
      </p:nvGrpSpPr>
      <p:grpSpPr>
        <a:xfrm>
          <a:off x="0" y="0"/>
          <a:ext cx="0" cy="0"/>
          <a:chOff x="0" y="0"/>
          <a:chExt cx="0" cy="0"/>
        </a:xfrm>
      </p:grpSpPr>
      <p:sp>
        <p:nvSpPr>
          <p:cNvPr id="35" name="Shape 35"/>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36" name="Shape 36"/>
          <p:cNvPicPr preferRelativeResize="0"/>
          <p:nvPr/>
        </p:nvPicPr>
        <p:blipFill rotWithShape="1">
          <a:blip r:embed="rId2">
            <a:alphaModFix/>
          </a:blip>
          <a:srcRect/>
          <a:stretch/>
        </p:blipFill>
        <p:spPr>
          <a:xfrm>
            <a:off x="2185660" y="1028932"/>
            <a:ext cx="4769201" cy="3085635"/>
          </a:xfrm>
          <a:prstGeom prst="rect">
            <a:avLst/>
          </a:prstGeom>
          <a:noFill/>
          <a:ln>
            <a:noFill/>
          </a:ln>
        </p:spPr>
      </p:pic>
      <p:sp>
        <p:nvSpPr>
          <p:cNvPr id="37" name="Shape 37"/>
          <p:cNvSpPr txBox="1">
            <a:spLocks noGrp="1"/>
          </p:cNvSpPr>
          <p:nvPr>
            <p:ph type="title"/>
          </p:nvPr>
        </p:nvSpPr>
        <p:spPr>
          <a:xfrm>
            <a:off x="1395915" y="1598320"/>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re et contenu">
    <p:spTree>
      <p:nvGrpSpPr>
        <p:cNvPr id="1" name=""/>
        <p:cNvGrpSpPr/>
        <p:nvPr/>
      </p:nvGrpSpPr>
      <p:grpSpPr>
        <a:xfrm>
          <a:off x="0" y="0"/>
          <a:ext cx="0" cy="0"/>
          <a:chOff x="0" y="0"/>
          <a:chExt cx="0" cy="0"/>
        </a:xfrm>
      </p:grpSpPr>
      <p:sp>
        <p:nvSpPr>
          <p:cNvPr id="7" name="Rectangle 6"/>
          <p:cNvSpPr/>
          <p:nvPr userDrawn="1"/>
        </p:nvSpPr>
        <p:spPr>
          <a:xfrm>
            <a:off x="0" y="0"/>
            <a:ext cx="2761361"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userDrawn="1"/>
        </p:nvSpPr>
        <p:spPr>
          <a:xfrm flipV="1">
            <a:off x="2280287" y="205978"/>
            <a:ext cx="2453476" cy="8737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2590800" y="205979"/>
            <a:ext cx="6096000" cy="857250"/>
          </a:xfrm>
        </p:spPr>
        <p:txBody>
          <a:bodyPr/>
          <a:lstStyle>
            <a:lvl1pPr>
              <a:defRPr>
                <a:solidFill>
                  <a:schemeClr val="tx1"/>
                </a:solidFill>
              </a:defRPr>
            </a:lvl1pPr>
          </a:lstStyle>
          <a:p>
            <a:r>
              <a:rPr lang="fr-CA" dirty="0" smtClean="0"/>
              <a:t>Cliquez et modifiez le titre</a:t>
            </a:r>
            <a:endParaRPr lang="fr-FR" dirty="0"/>
          </a:p>
        </p:txBody>
      </p:sp>
      <p:sp>
        <p:nvSpPr>
          <p:cNvPr id="3" name="Espace réservé du contenu 2"/>
          <p:cNvSpPr>
            <a:spLocks noGrp="1"/>
          </p:cNvSpPr>
          <p:nvPr>
            <p:ph idx="1"/>
          </p:nvPr>
        </p:nvSpPr>
        <p:spPr>
          <a:xfrm>
            <a:off x="3124200" y="1722117"/>
            <a:ext cx="5562600" cy="287250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cxnSp>
        <p:nvCxnSpPr>
          <p:cNvPr id="10" name="Connecteur droit 9"/>
          <p:cNvCxnSpPr/>
          <p:nvPr userDrawn="1"/>
        </p:nvCxnSpPr>
        <p:spPr>
          <a:xfrm>
            <a:off x="3124200" y="1356527"/>
            <a:ext cx="551200" cy="0"/>
          </a:xfrm>
          <a:prstGeom prst="line">
            <a:avLst/>
          </a:prstGeom>
          <a:ln w="76200" cap="rnd" cmpd="sng">
            <a:solidFill>
              <a:schemeClr val="tx1"/>
            </a:solidFill>
            <a:round/>
          </a:ln>
          <a:effectLst/>
        </p:spPr>
        <p:style>
          <a:lnRef idx="2">
            <a:schemeClr val="accent1"/>
          </a:lnRef>
          <a:fillRef idx="0">
            <a:schemeClr val="accent1"/>
          </a:fillRef>
          <a:effectRef idx="1">
            <a:schemeClr val="accent1"/>
          </a:effectRef>
          <a:fontRef idx="minor">
            <a:schemeClr val="tx1"/>
          </a:fontRef>
        </p:style>
      </p:cxnSp>
      <p:pic>
        <p:nvPicPr>
          <p:cNvPr id="11" name="Image 10" descr="LogoKCJ_3lignes_RGB.png"/>
          <p:cNvPicPr>
            <a:picLocks noChangeAspect="1"/>
          </p:cNvPicPr>
          <p:nvPr userDrawn="1"/>
        </p:nvPicPr>
        <p:blipFill rotWithShape="1">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rcRect r="50251" b="13888"/>
          <a:stretch/>
        </p:blipFill>
        <p:spPr>
          <a:xfrm>
            <a:off x="7883239" y="4173583"/>
            <a:ext cx="1260761" cy="969917"/>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4269869275"/>
      </p:ext>
    </p:extLst>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9_Disposition personnalisée">
    <p:spTree>
      <p:nvGrpSpPr>
        <p:cNvPr id="1" name=""/>
        <p:cNvGrpSpPr/>
        <p:nvPr/>
      </p:nvGrpSpPr>
      <p:grpSpPr>
        <a:xfrm>
          <a:off x="0" y="0"/>
          <a:ext cx="0" cy="0"/>
          <a:chOff x="0" y="0"/>
          <a:chExt cx="0" cy="0"/>
        </a:xfrm>
      </p:grpSpPr>
      <p:sp>
        <p:nvSpPr>
          <p:cNvPr id="6" name="Rectangle 5"/>
          <p:cNvSpPr/>
          <p:nvPr userDrawn="1"/>
        </p:nvSpPr>
        <p:spPr>
          <a:xfrm>
            <a:off x="0" y="0"/>
            <a:ext cx="2761361"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Rectangle 6"/>
          <p:cNvSpPr/>
          <p:nvPr userDrawn="1"/>
        </p:nvSpPr>
        <p:spPr>
          <a:xfrm flipV="1">
            <a:off x="2280287" y="205978"/>
            <a:ext cx="2453476" cy="8737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Titre 1"/>
          <p:cNvSpPr>
            <a:spLocks noGrp="1"/>
          </p:cNvSpPr>
          <p:nvPr>
            <p:ph type="title"/>
          </p:nvPr>
        </p:nvSpPr>
        <p:spPr>
          <a:xfrm>
            <a:off x="2590800" y="205979"/>
            <a:ext cx="6096000" cy="857250"/>
          </a:xfrm>
        </p:spPr>
        <p:txBody>
          <a:bodyPr/>
          <a:lstStyle>
            <a:lvl1pPr>
              <a:defRPr>
                <a:solidFill>
                  <a:schemeClr val="tx2"/>
                </a:solidFill>
              </a:defRPr>
            </a:lvl1pPr>
          </a:lstStyle>
          <a:p>
            <a:r>
              <a:rPr lang="fr-CA" dirty="0" smtClean="0"/>
              <a:t>Cliquez et modifiez le titre</a:t>
            </a:r>
            <a:endParaRPr lang="fr-FR" dirty="0"/>
          </a:p>
        </p:txBody>
      </p:sp>
      <p:sp>
        <p:nvSpPr>
          <p:cNvPr id="9" name="Espace réservé du contenu 2"/>
          <p:cNvSpPr>
            <a:spLocks noGrp="1"/>
          </p:cNvSpPr>
          <p:nvPr>
            <p:ph idx="1"/>
          </p:nvPr>
        </p:nvSpPr>
        <p:spPr>
          <a:xfrm>
            <a:off x="3124200" y="1722117"/>
            <a:ext cx="5562600" cy="2872506"/>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cxnSp>
        <p:nvCxnSpPr>
          <p:cNvPr id="10" name="Connecteur droit 9"/>
          <p:cNvCxnSpPr/>
          <p:nvPr userDrawn="1"/>
        </p:nvCxnSpPr>
        <p:spPr>
          <a:xfrm>
            <a:off x="3124200" y="1356527"/>
            <a:ext cx="551200" cy="0"/>
          </a:xfrm>
          <a:prstGeom prst="line">
            <a:avLst/>
          </a:prstGeom>
          <a:ln w="76200" cap="rnd" cmpd="sng">
            <a:solidFill>
              <a:schemeClr val="tx2"/>
            </a:solidFill>
            <a:round/>
          </a:ln>
          <a:effectLst/>
        </p:spPr>
        <p:style>
          <a:lnRef idx="2">
            <a:schemeClr val="accent1"/>
          </a:lnRef>
          <a:fillRef idx="0">
            <a:schemeClr val="accent1"/>
          </a:fillRef>
          <a:effectRef idx="1">
            <a:schemeClr val="accent1"/>
          </a:effectRef>
          <a:fontRef idx="minor">
            <a:schemeClr val="tx1"/>
          </a:fontRef>
        </p:style>
      </p:cxnSp>
      <p:pic>
        <p:nvPicPr>
          <p:cNvPr id="11" name="Image 10" descr="LogoKCJ_3lignes_RGB.png"/>
          <p:cNvPicPr>
            <a:picLocks noChangeAspect="1"/>
          </p:cNvPicPr>
          <p:nvPr userDrawn="1"/>
        </p:nvPicPr>
        <p:blipFill rotWithShape="1">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rcRect r="50251" b="13888"/>
          <a:stretch/>
        </p:blipFill>
        <p:spPr>
          <a:xfrm>
            <a:off x="7883239" y="4173583"/>
            <a:ext cx="1260761" cy="969917"/>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2145641694"/>
      </p:ext>
    </p:extLst>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_Titre et contenu">
    <p:spTree>
      <p:nvGrpSpPr>
        <p:cNvPr id="1" name=""/>
        <p:cNvGrpSpPr/>
        <p:nvPr/>
      </p:nvGrpSpPr>
      <p:grpSpPr>
        <a:xfrm>
          <a:off x="0" y="0"/>
          <a:ext cx="0" cy="0"/>
          <a:chOff x="0" y="0"/>
          <a:chExt cx="0" cy="0"/>
        </a:xfrm>
      </p:grpSpPr>
      <p:sp>
        <p:nvSpPr>
          <p:cNvPr id="11" name="Espace réservé pour une image  2"/>
          <p:cNvSpPr>
            <a:spLocks noGrp="1"/>
          </p:cNvSpPr>
          <p:nvPr>
            <p:ph type="pic" idx="13"/>
          </p:nvPr>
        </p:nvSpPr>
        <p:spPr>
          <a:xfrm>
            <a:off x="0" y="0"/>
            <a:ext cx="276136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9" name="Rectangle 8"/>
          <p:cNvSpPr/>
          <p:nvPr userDrawn="1"/>
        </p:nvSpPr>
        <p:spPr>
          <a:xfrm flipV="1">
            <a:off x="2280287" y="205979"/>
            <a:ext cx="2453476" cy="8737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userDrawn="1"/>
        </p:nvSpPr>
        <p:spPr>
          <a:xfrm flipV="1">
            <a:off x="2280287" y="205978"/>
            <a:ext cx="2453476" cy="8737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2590800" y="205979"/>
            <a:ext cx="6096000" cy="857250"/>
          </a:xfrm>
          <a:ln>
            <a:noFill/>
          </a:ln>
        </p:spPr>
        <p:txBody>
          <a:bodyPr/>
          <a:lstStyle>
            <a:lvl1pPr>
              <a:defRPr>
                <a:solidFill>
                  <a:schemeClr val="tx1"/>
                </a:solidFill>
              </a:defRPr>
            </a:lvl1pPr>
          </a:lstStyle>
          <a:p>
            <a:r>
              <a:rPr lang="fr-CA" dirty="0" smtClean="0"/>
              <a:t>Cliquez et modifiez le titre</a:t>
            </a:r>
            <a:endParaRPr lang="fr-FR" dirty="0"/>
          </a:p>
        </p:txBody>
      </p:sp>
      <p:sp>
        <p:nvSpPr>
          <p:cNvPr id="3" name="Espace réservé du contenu 2"/>
          <p:cNvSpPr>
            <a:spLocks noGrp="1"/>
          </p:cNvSpPr>
          <p:nvPr>
            <p:ph idx="1"/>
          </p:nvPr>
        </p:nvSpPr>
        <p:spPr>
          <a:xfrm>
            <a:off x="3124200" y="1722117"/>
            <a:ext cx="5562600" cy="287250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cxnSp>
        <p:nvCxnSpPr>
          <p:cNvPr id="10" name="Connecteur droit 9"/>
          <p:cNvCxnSpPr/>
          <p:nvPr userDrawn="1"/>
        </p:nvCxnSpPr>
        <p:spPr>
          <a:xfrm>
            <a:off x="3124200" y="1356527"/>
            <a:ext cx="551200" cy="0"/>
          </a:xfrm>
          <a:prstGeom prst="line">
            <a:avLst/>
          </a:prstGeom>
          <a:ln w="76200" cap="rnd" cmpd="sng">
            <a:solidFill>
              <a:schemeClr val="tx1"/>
            </a:solidFill>
            <a:round/>
          </a:ln>
          <a:effectLst/>
        </p:spPr>
        <p:style>
          <a:lnRef idx="2">
            <a:schemeClr val="accent1"/>
          </a:lnRef>
          <a:fillRef idx="0">
            <a:schemeClr val="accent1"/>
          </a:fillRef>
          <a:effectRef idx="1">
            <a:schemeClr val="accent1"/>
          </a:effectRef>
          <a:fontRef idx="minor">
            <a:schemeClr val="tx1"/>
          </a:fontRef>
        </p:style>
      </p:cxnSp>
      <p:pic>
        <p:nvPicPr>
          <p:cNvPr id="12" name="Image 11" descr="LogoKCJ_3lignes_RGB.png"/>
          <p:cNvPicPr>
            <a:picLocks noChangeAspect="1"/>
          </p:cNvPicPr>
          <p:nvPr userDrawn="1"/>
        </p:nvPicPr>
        <p:blipFill rotWithShape="1">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rcRect r="50251" b="13888"/>
          <a:stretch/>
        </p:blipFill>
        <p:spPr>
          <a:xfrm>
            <a:off x="7883239" y="4173583"/>
            <a:ext cx="1260761" cy="969917"/>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745463311"/>
      </p:ext>
    </p:extLst>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Vide">
    <p:spTree>
      <p:nvGrpSpPr>
        <p:cNvPr id="1" name=""/>
        <p:cNvGrpSpPr/>
        <p:nvPr/>
      </p:nvGrpSpPr>
      <p:grpSpPr>
        <a:xfrm>
          <a:off x="0" y="0"/>
          <a:ext cx="0" cy="0"/>
          <a:chOff x="0" y="0"/>
          <a:chExt cx="0" cy="0"/>
        </a:xfrm>
      </p:grpSpPr>
      <p:sp>
        <p:nvSpPr>
          <p:cNvPr id="5" name="Espace réservé pour une image  2"/>
          <p:cNvSpPr>
            <a:spLocks noGrp="1"/>
          </p:cNvSpPr>
          <p:nvPr>
            <p:ph type="pic" idx="13"/>
          </p:nvPr>
        </p:nvSpPr>
        <p:spPr>
          <a:xfrm>
            <a:off x="0" y="0"/>
            <a:ext cx="2761361" cy="5143500"/>
          </a:xfrm>
        </p:spPr>
        <p:txBody>
          <a:bodyPr/>
          <a:lstStyle>
            <a:lvl1pPr marL="0" indent="0">
              <a:buNone/>
              <a:defRPr sz="320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8" name="Rectangle 7"/>
          <p:cNvSpPr/>
          <p:nvPr userDrawn="1"/>
        </p:nvSpPr>
        <p:spPr>
          <a:xfrm flipV="1">
            <a:off x="2280287" y="205978"/>
            <a:ext cx="2453476" cy="8737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Titre 1"/>
          <p:cNvSpPr>
            <a:spLocks noGrp="1"/>
          </p:cNvSpPr>
          <p:nvPr>
            <p:ph type="title"/>
          </p:nvPr>
        </p:nvSpPr>
        <p:spPr>
          <a:xfrm>
            <a:off x="2590800" y="205979"/>
            <a:ext cx="6096000" cy="857250"/>
          </a:xfrm>
        </p:spPr>
        <p:txBody>
          <a:bodyPr/>
          <a:lstStyle>
            <a:lvl1pPr>
              <a:defRPr>
                <a:solidFill>
                  <a:schemeClr val="tx2"/>
                </a:solidFill>
              </a:defRPr>
            </a:lvl1pPr>
          </a:lstStyle>
          <a:p>
            <a:r>
              <a:rPr lang="fr-CA" dirty="0" smtClean="0"/>
              <a:t>Cliquez et modifiez le titre</a:t>
            </a:r>
            <a:endParaRPr lang="fr-FR" dirty="0"/>
          </a:p>
        </p:txBody>
      </p:sp>
      <p:sp>
        <p:nvSpPr>
          <p:cNvPr id="11" name="Espace réservé du contenu 2"/>
          <p:cNvSpPr>
            <a:spLocks noGrp="1"/>
          </p:cNvSpPr>
          <p:nvPr>
            <p:ph idx="1"/>
          </p:nvPr>
        </p:nvSpPr>
        <p:spPr>
          <a:xfrm>
            <a:off x="3124200" y="1722117"/>
            <a:ext cx="5562600" cy="2872506"/>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cxnSp>
        <p:nvCxnSpPr>
          <p:cNvPr id="12" name="Connecteur droit 11"/>
          <p:cNvCxnSpPr/>
          <p:nvPr userDrawn="1"/>
        </p:nvCxnSpPr>
        <p:spPr>
          <a:xfrm>
            <a:off x="3124200" y="1356527"/>
            <a:ext cx="551200" cy="0"/>
          </a:xfrm>
          <a:prstGeom prst="line">
            <a:avLst/>
          </a:prstGeom>
          <a:ln w="76200" cap="rnd" cmpd="sng">
            <a:solidFill>
              <a:schemeClr val="tx2"/>
            </a:solidFill>
            <a:round/>
          </a:ln>
          <a:effectLst/>
        </p:spPr>
        <p:style>
          <a:lnRef idx="2">
            <a:schemeClr val="accent1"/>
          </a:lnRef>
          <a:fillRef idx="0">
            <a:schemeClr val="accent1"/>
          </a:fillRef>
          <a:effectRef idx="1">
            <a:schemeClr val="accent1"/>
          </a:effectRef>
          <a:fontRef idx="minor">
            <a:schemeClr val="tx1"/>
          </a:fontRef>
        </p:style>
      </p:cxnSp>
      <p:pic>
        <p:nvPicPr>
          <p:cNvPr id="13" name="Image 12" descr="LogoKCJ_3lignes_RGB.png"/>
          <p:cNvPicPr>
            <a:picLocks noChangeAspect="1"/>
          </p:cNvPicPr>
          <p:nvPr userDrawn="1"/>
        </p:nvPicPr>
        <p:blipFill rotWithShape="1">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rcRect r="50251" b="13888"/>
          <a:stretch/>
        </p:blipFill>
        <p:spPr>
          <a:xfrm>
            <a:off x="7883239" y="4173583"/>
            <a:ext cx="1260761" cy="969917"/>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608367157"/>
      </p:ext>
    </p:extLst>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0_Disposition personnalisée">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Espace réservé du contenu 2"/>
          <p:cNvSpPr>
            <a:spLocks noGrp="1"/>
          </p:cNvSpPr>
          <p:nvPr>
            <p:ph idx="1"/>
          </p:nvPr>
        </p:nvSpPr>
        <p:spPr>
          <a:xfrm>
            <a:off x="1168165" y="1128859"/>
            <a:ext cx="6813570" cy="28725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cxnSp>
        <p:nvCxnSpPr>
          <p:cNvPr id="7" name="Connecteur droit 6"/>
          <p:cNvCxnSpPr/>
          <p:nvPr userDrawn="1"/>
        </p:nvCxnSpPr>
        <p:spPr>
          <a:xfrm>
            <a:off x="1168165" y="763269"/>
            <a:ext cx="551200" cy="0"/>
          </a:xfrm>
          <a:prstGeom prst="line">
            <a:avLst/>
          </a:prstGeom>
          <a:ln w="76200" cap="rnd" cmpd="sng">
            <a:solidFill>
              <a:schemeClr val="bg1"/>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14319257"/>
      </p:ext>
    </p:extLst>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1_Disposition personnalisé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space réservé du contenu 2"/>
          <p:cNvSpPr>
            <a:spLocks noGrp="1"/>
          </p:cNvSpPr>
          <p:nvPr>
            <p:ph idx="1"/>
          </p:nvPr>
        </p:nvSpPr>
        <p:spPr>
          <a:xfrm>
            <a:off x="1168165" y="1128859"/>
            <a:ext cx="6813570" cy="28725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cxnSp>
        <p:nvCxnSpPr>
          <p:cNvPr id="8" name="Connecteur droit 7"/>
          <p:cNvCxnSpPr/>
          <p:nvPr userDrawn="1"/>
        </p:nvCxnSpPr>
        <p:spPr>
          <a:xfrm>
            <a:off x="1168165" y="763269"/>
            <a:ext cx="551200" cy="0"/>
          </a:xfrm>
          <a:prstGeom prst="line">
            <a:avLst/>
          </a:prstGeom>
          <a:ln w="76200" cap="rnd" cmpd="sng">
            <a:solidFill>
              <a:schemeClr val="bg1"/>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860073474"/>
      </p:ext>
    </p:extLst>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2_Disposition personnalisée">
    <p:spTree>
      <p:nvGrpSpPr>
        <p:cNvPr id="1" name=""/>
        <p:cNvGrpSpPr/>
        <p:nvPr/>
      </p:nvGrpSpPr>
      <p:grpSpPr>
        <a:xfrm>
          <a:off x="0" y="0"/>
          <a:ext cx="0" cy="0"/>
          <a:chOff x="0" y="0"/>
          <a:chExt cx="0" cy="0"/>
        </a:xfrm>
      </p:grpSpPr>
      <p:pic>
        <p:nvPicPr>
          <p:cNvPr id="6" name="Image 5" descr="KCJ_PPTStackSymboleBleu.png"/>
          <p:cNvPicPr>
            <a:picLocks noChangeAspect="1"/>
          </p:cNvPicPr>
          <p:nvPr userDrawn="1"/>
        </p:nvPicPr>
        <p:blipFill>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161905" y="4468971"/>
            <a:ext cx="953759" cy="423893"/>
          </a:xfrm>
          <a:prstGeom prst="rect">
            <a:avLst/>
          </a:prstGeom>
        </p:spPr>
      </p:pic>
      <p:sp>
        <p:nvSpPr>
          <p:cNvPr id="7" name="Rectangle 6"/>
          <p:cNvSpPr/>
          <p:nvPr userDrawn="1"/>
        </p:nvSpPr>
        <p:spPr>
          <a:xfrm>
            <a:off x="4516577" y="0"/>
            <a:ext cx="4627424"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contenu 2"/>
          <p:cNvSpPr>
            <a:spLocks noGrp="1"/>
          </p:cNvSpPr>
          <p:nvPr>
            <p:ph idx="1"/>
          </p:nvPr>
        </p:nvSpPr>
        <p:spPr>
          <a:xfrm>
            <a:off x="5215481" y="661253"/>
            <a:ext cx="3239008" cy="38077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9" name="Image 8" descr="LogoKCJ_3lignes_BlancRGB.png"/>
          <p:cNvPicPr>
            <a:picLocks noChangeAspect="1"/>
          </p:cNvPicPr>
          <p:nvPr userDrawn="1"/>
        </p:nvPicPr>
        <p:blipFill rotWithShape="1">
          <a:blip r:embed="rId3">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rcRect l="6231" t="15937" r="50559" b="11553"/>
          <a:stretch/>
        </p:blipFill>
        <p:spPr>
          <a:xfrm>
            <a:off x="8066249" y="4365776"/>
            <a:ext cx="1055207" cy="786991"/>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3051181646"/>
      </p:ext>
    </p:extLst>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3_Disposition personnalisée">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129994" y="4547935"/>
            <a:ext cx="946573" cy="420699"/>
          </a:xfrm>
          <a:prstGeom prst="rect">
            <a:avLst/>
          </a:prstGeom>
        </p:spPr>
      </p:pic>
      <p:sp>
        <p:nvSpPr>
          <p:cNvPr id="7" name="Rectangle 6"/>
          <p:cNvSpPr/>
          <p:nvPr userDrawn="1"/>
        </p:nvSpPr>
        <p:spPr>
          <a:xfrm>
            <a:off x="4516577" y="0"/>
            <a:ext cx="4627424"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contenu 2"/>
          <p:cNvSpPr>
            <a:spLocks noGrp="1"/>
          </p:cNvSpPr>
          <p:nvPr>
            <p:ph idx="1"/>
          </p:nvPr>
        </p:nvSpPr>
        <p:spPr>
          <a:xfrm>
            <a:off x="5215481" y="661253"/>
            <a:ext cx="3239008" cy="38077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9" name="Image 8" descr="LogoKCJ_3lignes_BlancRGB.png"/>
          <p:cNvPicPr>
            <a:picLocks noChangeAspect="1"/>
          </p:cNvPicPr>
          <p:nvPr userDrawn="1"/>
        </p:nvPicPr>
        <p:blipFill rotWithShape="1">
          <a:blip r:embed="rId3">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rcRect l="6231" t="15937" r="50559" b="11553"/>
          <a:stretch/>
        </p:blipFill>
        <p:spPr>
          <a:xfrm>
            <a:off x="8066249" y="4365776"/>
            <a:ext cx="1055207" cy="786991"/>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2838342021"/>
      </p:ext>
    </p:extLst>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4_Disposition personnalisée">
    <p:spTree>
      <p:nvGrpSpPr>
        <p:cNvPr id="1" name=""/>
        <p:cNvGrpSpPr/>
        <p:nvPr/>
      </p:nvGrpSpPr>
      <p:grpSpPr>
        <a:xfrm>
          <a:off x="0" y="0"/>
          <a:ext cx="0" cy="0"/>
          <a:chOff x="0" y="0"/>
          <a:chExt cx="0" cy="0"/>
        </a:xfrm>
      </p:grpSpPr>
      <p:sp>
        <p:nvSpPr>
          <p:cNvPr id="7" name="Rectangle 6"/>
          <p:cNvSpPr/>
          <p:nvPr userDrawn="1"/>
        </p:nvSpPr>
        <p:spPr>
          <a:xfrm>
            <a:off x="4516577" y="0"/>
            <a:ext cx="4627424"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contenu 2"/>
          <p:cNvSpPr>
            <a:spLocks noGrp="1"/>
          </p:cNvSpPr>
          <p:nvPr>
            <p:ph idx="1"/>
          </p:nvPr>
        </p:nvSpPr>
        <p:spPr>
          <a:xfrm>
            <a:off x="5215481" y="661253"/>
            <a:ext cx="3239008" cy="38077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9" name="Image 8" descr="LogoKCJ_3lignes_BlancRGB.png"/>
          <p:cNvPicPr>
            <a:picLocks noChangeAspect="1"/>
          </p:cNvPicPr>
          <p:nvPr userDrawn="1"/>
        </p:nvPicPr>
        <p:blipFill rotWithShape="1">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rcRect l="6231" t="15937" r="50559" b="11553"/>
          <a:stretch/>
        </p:blipFill>
        <p:spPr>
          <a:xfrm>
            <a:off x="8066249" y="4365776"/>
            <a:ext cx="1055207" cy="786991"/>
          </a:xfrm>
          <a:prstGeom prst="rect">
            <a:avLst/>
          </a:prstGeom>
        </p:spPr>
      </p:pic>
      <p:pic>
        <p:nvPicPr>
          <p:cNvPr id="10" name="Image 9" descr="KCJ_PPTStackWinkBleu.png"/>
          <p:cNvPicPr>
            <a:picLocks noChangeAspect="1"/>
          </p:cNvPicPr>
          <p:nvPr userDrawn="1"/>
        </p:nvPicPr>
        <p:blipFill>
          <a:blip r:embed="rId3">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349772" y="3996672"/>
            <a:ext cx="1008756" cy="978125"/>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2657255439"/>
      </p:ext>
    </p:extLst>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5_Disposition personnalisée">
    <p:spTree>
      <p:nvGrpSpPr>
        <p:cNvPr id="1" name=""/>
        <p:cNvGrpSpPr/>
        <p:nvPr/>
      </p:nvGrpSpPr>
      <p:grpSpPr>
        <a:xfrm>
          <a:off x="0" y="0"/>
          <a:ext cx="0" cy="0"/>
          <a:chOff x="0" y="0"/>
          <a:chExt cx="0" cy="0"/>
        </a:xfrm>
      </p:grpSpPr>
      <p:sp>
        <p:nvSpPr>
          <p:cNvPr id="6" name="Rectangle 5"/>
          <p:cNvSpPr/>
          <p:nvPr userDrawn="1"/>
        </p:nvSpPr>
        <p:spPr>
          <a:xfrm>
            <a:off x="4516577" y="0"/>
            <a:ext cx="4627424"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space réservé du contenu 2"/>
          <p:cNvSpPr>
            <a:spLocks noGrp="1"/>
          </p:cNvSpPr>
          <p:nvPr>
            <p:ph idx="1"/>
          </p:nvPr>
        </p:nvSpPr>
        <p:spPr>
          <a:xfrm>
            <a:off x="5215481" y="661253"/>
            <a:ext cx="3239008" cy="38077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8" name="Image 7" descr="LogoKCJ_3lignes_BlancRGB.png"/>
          <p:cNvPicPr>
            <a:picLocks noChangeAspect="1"/>
          </p:cNvPicPr>
          <p:nvPr userDrawn="1"/>
        </p:nvPicPr>
        <p:blipFill rotWithShape="1">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rcRect l="6231" t="15937" r="50559" b="11553"/>
          <a:stretch/>
        </p:blipFill>
        <p:spPr>
          <a:xfrm>
            <a:off x="8066249" y="4365776"/>
            <a:ext cx="1055207" cy="786991"/>
          </a:xfrm>
          <a:prstGeom prst="rect">
            <a:avLst/>
          </a:prstGeom>
        </p:spPr>
      </p:pic>
      <p:pic>
        <p:nvPicPr>
          <p:cNvPr id="9" name="Image 8"/>
          <p:cNvPicPr>
            <a:picLocks noChangeAspect="1"/>
          </p:cNvPicPr>
          <p:nvPr userDrawn="1"/>
        </p:nvPicPr>
        <p:blipFill>
          <a:blip r:embed="rId3">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259145" y="3922093"/>
            <a:ext cx="1010924" cy="980228"/>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750595691"/>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12_Disposition personnalisée">
    <p:spTree>
      <p:nvGrpSpPr>
        <p:cNvPr id="1" name="Shape 38"/>
        <p:cNvGrpSpPr/>
        <p:nvPr/>
      </p:nvGrpSpPr>
      <p:grpSpPr>
        <a:xfrm>
          <a:off x="0" y="0"/>
          <a:ext cx="0" cy="0"/>
          <a:chOff x="0" y="0"/>
          <a:chExt cx="0" cy="0"/>
        </a:xfrm>
      </p:grpSpPr>
      <p:pic>
        <p:nvPicPr>
          <p:cNvPr id="39" name="Shape 39" descr="KCJ_PPTStackSymboleBleu.png"/>
          <p:cNvPicPr preferRelativeResize="0"/>
          <p:nvPr/>
        </p:nvPicPr>
        <p:blipFill rotWithShape="1">
          <a:blip r:embed="rId2">
            <a:alphaModFix/>
          </a:blip>
          <a:srcRect/>
          <a:stretch/>
        </p:blipFill>
        <p:spPr>
          <a:xfrm>
            <a:off x="161905" y="4468971"/>
            <a:ext cx="953759" cy="423893"/>
          </a:xfrm>
          <a:prstGeom prst="rect">
            <a:avLst/>
          </a:prstGeom>
          <a:noFill/>
          <a:ln>
            <a:noFill/>
          </a:ln>
        </p:spPr>
      </p:pic>
      <p:sp>
        <p:nvSpPr>
          <p:cNvPr id="40" name="Shape 40"/>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1" name="Shape 41"/>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2" name="Shape 42"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8_Disposition personnalisée">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6" name="Image 5" descr="KCJ_PPTOrdi.png"/>
          <p:cNvPicPr>
            <a:picLocks noChangeAspect="1"/>
          </p:cNvPicPr>
          <p:nvPr userDrawn="1"/>
        </p:nvPicPr>
        <p:blipFill>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802530" y="1074535"/>
            <a:ext cx="2881713" cy="2881713"/>
          </a:xfrm>
          <a:prstGeom prst="rect">
            <a:avLst/>
          </a:prstGeom>
        </p:spPr>
      </p:pic>
      <p:sp>
        <p:nvSpPr>
          <p:cNvPr id="8" name="Espace réservé du contenu 2"/>
          <p:cNvSpPr>
            <a:spLocks noGrp="1"/>
          </p:cNvSpPr>
          <p:nvPr>
            <p:ph idx="1"/>
          </p:nvPr>
        </p:nvSpPr>
        <p:spPr>
          <a:xfrm>
            <a:off x="3922882" y="1698219"/>
            <a:ext cx="5080209" cy="277075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9" name="Image 8" descr="LogoKCJ_3lignes_BlancRGB.png"/>
          <p:cNvPicPr>
            <a:picLocks noChangeAspect="1"/>
          </p:cNvPicPr>
          <p:nvPr userDrawn="1"/>
        </p:nvPicPr>
        <p:blipFill rotWithShape="1">
          <a:blip r:embed="rId3">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rcRect l="6231" t="15937" r="50559" b="11553"/>
          <a:stretch/>
        </p:blipFill>
        <p:spPr>
          <a:xfrm>
            <a:off x="8066249" y="4365776"/>
            <a:ext cx="1055207" cy="786991"/>
          </a:xfrm>
          <a:prstGeom prst="rect">
            <a:avLst/>
          </a:prstGeom>
        </p:spPr>
      </p:pic>
      <p:sp>
        <p:nvSpPr>
          <p:cNvPr id="11" name="Titre 1"/>
          <p:cNvSpPr>
            <a:spLocks noGrp="1"/>
          </p:cNvSpPr>
          <p:nvPr>
            <p:ph type="title"/>
          </p:nvPr>
        </p:nvSpPr>
        <p:spPr>
          <a:xfrm>
            <a:off x="4250011" y="266714"/>
            <a:ext cx="4753080" cy="1431505"/>
          </a:xfrm>
        </p:spPr>
        <p:txBody>
          <a:bodyPr anchor="t">
            <a:noAutofit/>
          </a:bodyPr>
          <a:lstStyle>
            <a:lvl1pPr algn="l">
              <a:lnSpc>
                <a:spcPct val="200000"/>
              </a:lnSpc>
              <a:defRPr sz="3200" b="0" cap="none">
                <a:solidFill>
                  <a:schemeClr val="tx1"/>
                </a:solidFill>
              </a:defRPr>
            </a:lvl1pPr>
          </a:lstStyle>
          <a:p>
            <a:r>
              <a:rPr lang="fr-CA" dirty="0" smtClean="0"/>
              <a:t>Cliquez et modifiez le titre</a:t>
            </a:r>
            <a:endParaRPr lang="fr-FR" dirty="0"/>
          </a:p>
        </p:txBody>
      </p: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720110660"/>
      </p:ext>
    </p:extLst>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9_Disposition personnalisé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7" name="Image 6" descr="KCJ_PPTOrdi.png"/>
          <p:cNvPicPr>
            <a:picLocks noChangeAspect="1"/>
          </p:cNvPicPr>
          <p:nvPr userDrawn="1"/>
        </p:nvPicPr>
        <p:blipFill>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802530" y="1074535"/>
            <a:ext cx="2881713" cy="2881713"/>
          </a:xfrm>
          <a:prstGeom prst="rect">
            <a:avLst/>
          </a:prstGeom>
        </p:spPr>
      </p:pic>
      <p:sp>
        <p:nvSpPr>
          <p:cNvPr id="8" name="Espace réservé du contenu 2"/>
          <p:cNvSpPr>
            <a:spLocks noGrp="1"/>
          </p:cNvSpPr>
          <p:nvPr>
            <p:ph idx="1"/>
          </p:nvPr>
        </p:nvSpPr>
        <p:spPr>
          <a:xfrm>
            <a:off x="3922882" y="1698219"/>
            <a:ext cx="5080209" cy="277075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9" name="Image 8" descr="LogoKCJ_3lignes_BlancRGB.png"/>
          <p:cNvPicPr>
            <a:picLocks noChangeAspect="1"/>
          </p:cNvPicPr>
          <p:nvPr userDrawn="1"/>
        </p:nvPicPr>
        <p:blipFill rotWithShape="1">
          <a:blip r:embed="rId3">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rcRect l="6231" t="15937" r="50559" b="11553"/>
          <a:stretch/>
        </p:blipFill>
        <p:spPr>
          <a:xfrm>
            <a:off x="8066249" y="4365776"/>
            <a:ext cx="1055207" cy="786991"/>
          </a:xfrm>
          <a:prstGeom prst="rect">
            <a:avLst/>
          </a:prstGeom>
        </p:spPr>
      </p:pic>
      <p:sp>
        <p:nvSpPr>
          <p:cNvPr id="11" name="Titre 1"/>
          <p:cNvSpPr>
            <a:spLocks noGrp="1"/>
          </p:cNvSpPr>
          <p:nvPr>
            <p:ph type="title"/>
          </p:nvPr>
        </p:nvSpPr>
        <p:spPr>
          <a:xfrm>
            <a:off x="4250011" y="266714"/>
            <a:ext cx="4753080" cy="1431505"/>
          </a:xfrm>
        </p:spPr>
        <p:txBody>
          <a:bodyPr anchor="t">
            <a:noAutofit/>
          </a:bodyPr>
          <a:lstStyle>
            <a:lvl1pPr algn="l">
              <a:lnSpc>
                <a:spcPct val="200000"/>
              </a:lnSpc>
              <a:defRPr sz="3200" b="0" cap="none">
                <a:solidFill>
                  <a:srgbClr val="FF8939"/>
                </a:solidFill>
              </a:defRPr>
            </a:lvl1pPr>
          </a:lstStyle>
          <a:p>
            <a:r>
              <a:rPr lang="fr-CA" dirty="0" smtClean="0"/>
              <a:t>Cliquez et modifiez le titre</a:t>
            </a:r>
            <a:endParaRPr lang="fr-FR" dirty="0"/>
          </a:p>
        </p:txBody>
      </p: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3190999459"/>
      </p:ext>
    </p:extLst>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6_Disposition personnalisée">
    <p:spTree>
      <p:nvGrpSpPr>
        <p:cNvPr id="1" name=""/>
        <p:cNvGrpSpPr/>
        <p:nvPr/>
      </p:nvGrpSpPr>
      <p:grpSpPr>
        <a:xfrm>
          <a:off x="0" y="0"/>
          <a:ext cx="0" cy="0"/>
          <a:chOff x="0" y="0"/>
          <a:chExt cx="0" cy="0"/>
        </a:xfrm>
      </p:grpSpPr>
      <p:sp>
        <p:nvSpPr>
          <p:cNvPr id="6" name="Rectangle 5"/>
          <p:cNvSpPr/>
          <p:nvPr userDrawn="1"/>
        </p:nvSpPr>
        <p:spPr>
          <a:xfrm>
            <a:off x="4516577" y="0"/>
            <a:ext cx="4627424"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space réservé du contenu 2"/>
          <p:cNvSpPr>
            <a:spLocks noGrp="1"/>
          </p:cNvSpPr>
          <p:nvPr>
            <p:ph idx="1"/>
          </p:nvPr>
        </p:nvSpPr>
        <p:spPr>
          <a:xfrm>
            <a:off x="5215481" y="661253"/>
            <a:ext cx="3239008" cy="38077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8" name="Image 7" descr="LogoKCJ_3lignes_BlancRGB.png"/>
          <p:cNvPicPr>
            <a:picLocks noChangeAspect="1"/>
          </p:cNvPicPr>
          <p:nvPr userDrawn="1"/>
        </p:nvPicPr>
        <p:blipFill rotWithShape="1">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rcRect l="6231" t="15937" r="50559" b="11553"/>
          <a:stretch/>
        </p:blipFill>
        <p:spPr>
          <a:xfrm>
            <a:off x="8066249" y="4365776"/>
            <a:ext cx="1055207" cy="786991"/>
          </a:xfrm>
          <a:prstGeom prst="rect">
            <a:avLst/>
          </a:prstGeom>
        </p:spPr>
      </p:pic>
      <p:pic>
        <p:nvPicPr>
          <p:cNvPr id="11" name="Image 10" descr="iStock_100639617_XLARGE.jpg"/>
          <p:cNvPicPr>
            <a:picLocks noChangeAspect="1"/>
          </p:cNvPicPr>
          <p:nvPr userDrawn="1"/>
        </p:nvPicPr>
        <p:blipFill rotWithShape="1">
          <a:blip r:embed="rId3">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rcRect l="21137" r="20321"/>
          <a:stretch/>
        </p:blipFill>
        <p:spPr>
          <a:xfrm>
            <a:off x="0" y="0"/>
            <a:ext cx="4516577" cy="5143500"/>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1767383940"/>
      </p:ext>
    </p:extLst>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7_Disposition personnalisée">
    <p:spTree>
      <p:nvGrpSpPr>
        <p:cNvPr id="1" name=""/>
        <p:cNvGrpSpPr/>
        <p:nvPr/>
      </p:nvGrpSpPr>
      <p:grpSpPr>
        <a:xfrm>
          <a:off x="0" y="0"/>
          <a:ext cx="0" cy="0"/>
          <a:chOff x="0" y="0"/>
          <a:chExt cx="0" cy="0"/>
        </a:xfrm>
      </p:grpSpPr>
      <p:sp>
        <p:nvSpPr>
          <p:cNvPr id="6" name="Rectangle 5"/>
          <p:cNvSpPr/>
          <p:nvPr userDrawn="1"/>
        </p:nvSpPr>
        <p:spPr>
          <a:xfrm>
            <a:off x="4516577" y="0"/>
            <a:ext cx="4627424"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space réservé du contenu 2"/>
          <p:cNvSpPr>
            <a:spLocks noGrp="1"/>
          </p:cNvSpPr>
          <p:nvPr>
            <p:ph idx="1"/>
          </p:nvPr>
        </p:nvSpPr>
        <p:spPr>
          <a:xfrm>
            <a:off x="5215481" y="661253"/>
            <a:ext cx="3239008" cy="38077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8" name="Image 7" descr="LogoKCJ_3lignes_BlancRGB.png"/>
          <p:cNvPicPr>
            <a:picLocks noChangeAspect="1"/>
          </p:cNvPicPr>
          <p:nvPr userDrawn="1"/>
        </p:nvPicPr>
        <p:blipFill rotWithShape="1">
          <a:blip r:embed="rId2">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rcRect l="6231" t="15937" r="50559" b="11553"/>
          <a:stretch/>
        </p:blipFill>
        <p:spPr>
          <a:xfrm>
            <a:off x="8066249" y="4365776"/>
            <a:ext cx="1055207" cy="786991"/>
          </a:xfrm>
          <a:prstGeom prst="rect">
            <a:avLst/>
          </a:prstGeom>
        </p:spPr>
      </p:pic>
      <p:pic>
        <p:nvPicPr>
          <p:cNvPr id="9" name="Image 8" descr="iStock_100639617_XLARGE.jpg"/>
          <p:cNvPicPr>
            <a:picLocks noChangeAspect="1"/>
          </p:cNvPicPr>
          <p:nvPr userDrawn="1"/>
        </p:nvPicPr>
        <p:blipFill rotWithShape="1">
          <a:blip r:embed="rId3">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rcRect l="21137" r="20321"/>
          <a:stretch/>
        </p:blipFill>
        <p:spPr>
          <a:xfrm>
            <a:off x="0" y="0"/>
            <a:ext cx="4516577" cy="5143500"/>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2804936898"/>
      </p:ext>
    </p:extLst>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144" y="205221"/>
            <a:ext cx="8229094" cy="858663"/>
          </a:xfrm>
          <a:prstGeom prst="rect">
            <a:avLst/>
          </a:prstGeom>
        </p:spPr>
        <p:txBody>
          <a:bodyPr lIns="0" tIns="0" rIns="0" bIns="0" anchor="ctr"/>
          <a:lstStyle/>
          <a:p>
            <a:pPr algn="ctr"/>
            <a:endParaRPr lang="en-US" sz="28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457144" y="1203420"/>
            <a:ext cx="8229094" cy="2982825"/>
          </a:xfrm>
          <a:prstGeom prst="rect">
            <a:avLst/>
          </a:prstGeom>
        </p:spPr>
        <p:txBody>
          <a:bodyPr lIns="0" tIns="0" rIns="0" bIns="0" anchor="ctr"/>
          <a:lstStyle/>
          <a:p>
            <a:pPr algn="ctr"/>
            <a:endParaRPr lang="en-US" sz="2000" b="0" strike="noStrike" spc="-1">
              <a:solidFill>
                <a:srgbClr val="000000"/>
              </a:solidFill>
              <a:uFill>
                <a:solidFill>
                  <a:srgbClr val="FFFFFF"/>
                </a:solidFill>
              </a:uFill>
              <a:latin typeface="Arial"/>
            </a:endParaRPr>
          </a:p>
        </p:txBody>
      </p: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771990903"/>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2_Disposition personnalisée">
    <p:spTree>
      <p:nvGrpSpPr>
        <p:cNvPr id="1" name="Shape 43"/>
        <p:cNvGrpSpPr/>
        <p:nvPr/>
      </p:nvGrpSpPr>
      <p:grpSpPr>
        <a:xfrm>
          <a:off x="0" y="0"/>
          <a:ext cx="0" cy="0"/>
          <a:chOff x="0" y="0"/>
          <a:chExt cx="0" cy="0"/>
        </a:xfrm>
      </p:grpSpPr>
      <p:sp>
        <p:nvSpPr>
          <p:cNvPr id="44" name="Shape 44"/>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45" name="Shape 45" descr="(-)orange.png"/>
          <p:cNvPicPr preferRelativeResize="0"/>
          <p:nvPr/>
        </p:nvPicPr>
        <p:blipFill rotWithShape="1">
          <a:blip r:embed="rId2">
            <a:alphaModFix/>
          </a:blip>
          <a:srcRect/>
          <a:stretch/>
        </p:blipFill>
        <p:spPr>
          <a:xfrm>
            <a:off x="2185660" y="1028932"/>
            <a:ext cx="4769201" cy="3085636"/>
          </a:xfrm>
          <a:prstGeom prst="rect">
            <a:avLst/>
          </a:prstGeom>
          <a:noFill/>
          <a:ln>
            <a:noFill/>
          </a:ln>
        </p:spPr>
      </p:pic>
      <p:sp>
        <p:nvSpPr>
          <p:cNvPr id="46" name="Shape 46"/>
          <p:cNvSpPr txBox="1">
            <a:spLocks noGrp="1"/>
          </p:cNvSpPr>
          <p:nvPr>
            <p:ph type="title"/>
          </p:nvPr>
        </p:nvSpPr>
        <p:spPr>
          <a:xfrm>
            <a:off x="1395915" y="1606011"/>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13_Disposition personnalisée">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a:alphaModFix/>
          </a:blip>
          <a:srcRect/>
          <a:stretch/>
        </p:blipFill>
        <p:spPr>
          <a:xfrm>
            <a:off x="129993" y="4547935"/>
            <a:ext cx="946573" cy="420698"/>
          </a:xfrm>
          <a:prstGeom prst="rect">
            <a:avLst/>
          </a:prstGeom>
          <a:noFill/>
          <a:ln>
            <a:noFill/>
          </a:ln>
        </p:spPr>
      </p:pic>
      <p:sp>
        <p:nvSpPr>
          <p:cNvPr id="49" name="Shape 49"/>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0" name="Shape 50"/>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51" name="Shape 51"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Diapositive de titre">
    <p:spTree>
      <p:nvGrpSpPr>
        <p:cNvPr id="1" name="Shape 55"/>
        <p:cNvGrpSpPr/>
        <p:nvPr/>
      </p:nvGrpSpPr>
      <p:grpSpPr>
        <a:xfrm>
          <a:off x="0" y="0"/>
          <a:ext cx="0" cy="0"/>
          <a:chOff x="0" y="0"/>
          <a:chExt cx="0" cy="0"/>
        </a:xfrm>
      </p:grpSpPr>
      <p:pic>
        <p:nvPicPr>
          <p:cNvPr id="56" name="Shape 56"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57" name="Shape 57"/>
          <p:cNvSpPr txBox="1">
            <a:spLocks noGrp="1"/>
          </p:cNvSpPr>
          <p:nvPr>
            <p:ph type="ctrTitle"/>
          </p:nvPr>
        </p:nvSpPr>
        <p:spPr>
          <a:xfrm>
            <a:off x="423414" y="1483144"/>
            <a:ext cx="4230279" cy="1937357"/>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58" name="Shape 58" descr="LogoKCJ_3lignes_RGB.png"/>
          <p:cNvPicPr preferRelativeResize="0"/>
          <p:nvPr/>
        </p:nvPicPr>
        <p:blipFill rotWithShape="1">
          <a:blip r:embed="rId3">
            <a:alphaModFix/>
          </a:blip>
          <a:srcRect/>
          <a:stretch/>
        </p:blipFill>
        <p:spPr>
          <a:xfrm>
            <a:off x="222487" y="3774039"/>
            <a:ext cx="2799632" cy="1244280"/>
          </a:xfrm>
          <a:prstGeom prst="rect">
            <a:avLst/>
          </a:prstGeom>
          <a:noFill/>
          <a:ln>
            <a:noFill/>
          </a:ln>
        </p:spPr>
      </p:pic>
      <p:pic>
        <p:nvPicPr>
          <p:cNvPr id="59" name="Shape 59" descr="Untitled-1.png"/>
          <p:cNvPicPr preferRelativeResize="0"/>
          <p:nvPr/>
        </p:nvPicPr>
        <p:blipFill rotWithShape="1">
          <a:blip r:embed="rId4">
            <a:alphaModFix/>
          </a:blip>
          <a:srcRect t="26357" b="1"/>
          <a:stretch/>
        </p:blipFill>
        <p:spPr>
          <a:xfrm>
            <a:off x="1687196" y="0"/>
            <a:ext cx="5664158" cy="19572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1_En-tête de section">
    <p:spTree>
      <p:nvGrpSpPr>
        <p:cNvPr id="1" name="Shape 60"/>
        <p:cNvGrpSpPr/>
        <p:nvPr/>
      </p:nvGrpSpPr>
      <p:grpSpPr>
        <a:xfrm>
          <a:off x="0" y="0"/>
          <a:ext cx="0" cy="0"/>
          <a:chOff x="0" y="0"/>
          <a:chExt cx="0" cy="0"/>
        </a:xfrm>
      </p:grpSpPr>
      <p:sp>
        <p:nvSpPr>
          <p:cNvPr id="61" name="Shape 61"/>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62" name="Shape 62" descr="KCJ_PPTBandeSymboleOrang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63" name="Shape 63"/>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64" name="Shape 64"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5.xml"/><Relationship Id="rId20" Type="http://schemas.openxmlformats.org/officeDocument/2006/relationships/slideLayout" Target="../slideLayouts/slideLayout46.xml"/><Relationship Id="rId21" Type="http://schemas.openxmlformats.org/officeDocument/2006/relationships/slideLayout" Target="../slideLayouts/slideLayout47.xml"/><Relationship Id="rId22" Type="http://schemas.openxmlformats.org/officeDocument/2006/relationships/slideLayout" Target="../slideLayouts/slideLayout48.xml"/><Relationship Id="rId23" Type="http://schemas.openxmlformats.org/officeDocument/2006/relationships/slideLayout" Target="../slideLayouts/slideLayout49.xml"/><Relationship Id="rId24" Type="http://schemas.openxmlformats.org/officeDocument/2006/relationships/slideLayout" Target="../slideLayouts/slideLayout50.xml"/><Relationship Id="rId25" Type="http://schemas.openxmlformats.org/officeDocument/2006/relationships/slideLayout" Target="../slideLayouts/slideLayout51.xml"/><Relationship Id="rId26" Type="http://schemas.openxmlformats.org/officeDocument/2006/relationships/slideLayout" Target="../slideLayouts/slideLayout52.xml"/><Relationship Id="rId27" Type="http://schemas.openxmlformats.org/officeDocument/2006/relationships/slideLayout" Target="../slideLayouts/slideLayout53.xml"/><Relationship Id="rId28" Type="http://schemas.openxmlformats.org/officeDocument/2006/relationships/slideLayout" Target="../slideLayouts/slideLayout54.xml"/><Relationship Id="rId29" Type="http://schemas.openxmlformats.org/officeDocument/2006/relationships/theme" Target="../theme/theme2.xml"/><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slideLayout" Target="../slideLayouts/slideLayout45.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DC7F9"/>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DC7F9"/>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DC7F9"/>
                </a:solidFill>
                <a:latin typeface="Arial"/>
                <a:ea typeface="Arial"/>
                <a:cs typeface="Arial"/>
                <a:sym typeface="Arial"/>
              </a:rPr>
              <a:pPr marL="0" marR="0" lvl="0" indent="0" algn="r" rtl="0">
                <a:spcBef>
                  <a:spcPts val="0"/>
                </a:spcBef>
                <a:buSzPct val="25000"/>
                <a:buNone/>
              </a:pPr>
              <a:t>‹#›</a:t>
            </a:fld>
            <a:endParaRPr lang="en" sz="1200" b="0" i="0" u="none" strike="noStrike" cap="none">
              <a:solidFill>
                <a:srgbClr val="8DC7F9"/>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fr-CA" dirty="0" smtClean="0"/>
              <a:t>Cliquez et modifiez le titre</a:t>
            </a:r>
            <a:endParaRPr lang="fr-FR" dirty="0"/>
          </a:p>
        </p:txBody>
      </p:sp>
      <p:sp>
        <p:nvSpPr>
          <p:cNvPr id="3" name="Espace réservé du texte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sp>
        <p:nvSpPr>
          <p:cNvPr id="4" name="Espace réservé de la date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b="0" i="0">
                <a:solidFill>
                  <a:schemeClr val="tx1">
                    <a:tint val="75000"/>
                  </a:schemeClr>
                </a:solidFill>
                <a:latin typeface="GT Pressura"/>
                <a:cs typeface="GT Pressura"/>
              </a:defRPr>
            </a:lvl1pPr>
          </a:lstStyle>
          <a:p>
            <a:fld id="{47398D99-D2EA-134E-84B1-CE01256F4F54}" type="datetimeFigureOut">
              <a:rPr lang="fr-FR" smtClean="0"/>
              <a:pPr/>
              <a:t>7/20/17</a:t>
            </a:fld>
            <a:endParaRPr lang="fr-FR" dirty="0"/>
          </a:p>
        </p:txBody>
      </p:sp>
      <p:sp>
        <p:nvSpPr>
          <p:cNvPr id="5" name="Espace réservé du pied de page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b="0" i="0">
                <a:solidFill>
                  <a:schemeClr val="tx1">
                    <a:tint val="75000"/>
                  </a:schemeClr>
                </a:solidFill>
                <a:latin typeface="GT Pressura"/>
                <a:cs typeface="GT Pressura"/>
              </a:defRPr>
            </a:lvl1pPr>
          </a:lstStyle>
          <a:p>
            <a:endParaRPr lang="fr-FR" dirty="0"/>
          </a:p>
        </p:txBody>
      </p:sp>
      <p:sp>
        <p:nvSpPr>
          <p:cNvPr id="6" name="Espace réservé du numéro de diapositive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b="0" i="0">
                <a:solidFill>
                  <a:schemeClr val="tx1">
                    <a:tint val="75000"/>
                  </a:schemeClr>
                </a:solidFill>
                <a:latin typeface="GT Pressura"/>
                <a:cs typeface="GT Pressura"/>
              </a:defRPr>
            </a:lvl1pPr>
          </a:lstStyle>
          <a:p>
            <a:fld id="{672077B9-1228-C241-91BB-042E8DFC86BE}" type="slidenum">
              <a:rPr lang="fr-FR" smtClean="0"/>
              <a:pPr/>
              <a:t>‹#›</a:t>
            </a:fld>
            <a:endParaRPr lang="fr-FR"/>
          </a:p>
        </p:txBody>
      </p: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107774053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Lst>
  <p:txStyles>
    <p:titleStyle>
      <a:lvl1pPr algn="l" defTabSz="457200" rtl="0" eaLnBrk="1" latinLnBrk="0" hangingPunct="1">
        <a:spcBef>
          <a:spcPct val="0"/>
        </a:spcBef>
        <a:buNone/>
        <a:defRPr sz="3600" b="0" i="0" kern="1200" spc="300">
          <a:solidFill>
            <a:schemeClr val="tx1"/>
          </a:solidFill>
          <a:latin typeface="GT Pressura"/>
          <a:ea typeface="+mj-ea"/>
          <a:cs typeface="GT Pressura"/>
        </a:defRPr>
      </a:lvl1pPr>
    </p:titleStyle>
    <p:bodyStyle>
      <a:lvl1pPr marL="342900" indent="-342900" algn="l" defTabSz="457200" rtl="0" eaLnBrk="1" latinLnBrk="0" hangingPunct="1">
        <a:spcBef>
          <a:spcPct val="20000"/>
        </a:spcBef>
        <a:buFont typeface="Arial"/>
        <a:buChar char="•"/>
        <a:defRPr sz="2400" b="0" i="0" kern="1200" spc="300">
          <a:solidFill>
            <a:schemeClr val="tx1"/>
          </a:solidFill>
          <a:latin typeface="GT Pressura"/>
          <a:ea typeface="+mn-ea"/>
          <a:cs typeface="GT Pressura"/>
        </a:defRPr>
      </a:lvl1pPr>
      <a:lvl2pPr marL="742950" indent="-285750" algn="l" defTabSz="457200" rtl="0" eaLnBrk="1" latinLnBrk="0" hangingPunct="1">
        <a:spcBef>
          <a:spcPct val="20000"/>
        </a:spcBef>
        <a:buFont typeface="Arial"/>
        <a:buChar char="–"/>
        <a:defRPr sz="2000" b="0" i="0" kern="1200" spc="300">
          <a:solidFill>
            <a:schemeClr val="tx1"/>
          </a:solidFill>
          <a:latin typeface="GT Pressura"/>
          <a:ea typeface="+mn-ea"/>
          <a:cs typeface="GT Pressura"/>
        </a:defRPr>
      </a:lvl2pPr>
      <a:lvl3pPr marL="1143000" indent="-228600" algn="l" defTabSz="457200" rtl="0" eaLnBrk="1" latinLnBrk="0" hangingPunct="1">
        <a:spcBef>
          <a:spcPct val="20000"/>
        </a:spcBef>
        <a:buFont typeface="Arial"/>
        <a:buChar char="•"/>
        <a:defRPr sz="1800" b="0" i="0" kern="1200" spc="300">
          <a:solidFill>
            <a:schemeClr val="tx1"/>
          </a:solidFill>
          <a:latin typeface="GT Pressura"/>
          <a:ea typeface="+mn-ea"/>
          <a:cs typeface="GT Pressura"/>
        </a:defRPr>
      </a:lvl3pPr>
      <a:lvl4pPr marL="1600200" indent="-228600" algn="l" defTabSz="457200" rtl="0" eaLnBrk="1" latinLnBrk="0" hangingPunct="1">
        <a:spcBef>
          <a:spcPct val="20000"/>
        </a:spcBef>
        <a:buFont typeface="Arial"/>
        <a:buChar char="–"/>
        <a:defRPr sz="1600" b="0" i="0" kern="1200" spc="300">
          <a:solidFill>
            <a:schemeClr val="tx1"/>
          </a:solidFill>
          <a:latin typeface="GT Pressura"/>
          <a:ea typeface="+mn-ea"/>
          <a:cs typeface="GT Pressura"/>
        </a:defRPr>
      </a:lvl4pPr>
      <a:lvl5pPr marL="2057400" indent="-228600" algn="l" defTabSz="457200" rtl="0" eaLnBrk="1" latinLnBrk="0" hangingPunct="1">
        <a:spcBef>
          <a:spcPct val="20000"/>
        </a:spcBef>
        <a:buFont typeface="Arial"/>
        <a:buChar char="»"/>
        <a:defRPr sz="1600" b="0" i="0" kern="1200" spc="300">
          <a:solidFill>
            <a:schemeClr val="tx1"/>
          </a:solidFill>
          <a:latin typeface="GT Pressura"/>
          <a:ea typeface="+mn-ea"/>
          <a:cs typeface="GT Pressur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8.jpeg"/></Relationships>
</file>

<file path=ppt/slides/_rels/slide11.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5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5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43.jpeg"/><Relationship Id="rId5" Type="http://schemas.openxmlformats.org/officeDocument/2006/relationships/image" Target="../media/image44.jpe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4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5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mailto:educators@kidscodejeunesse.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4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1.xml"/><Relationship Id="rId3" Type="http://schemas.openxmlformats.org/officeDocument/2006/relationships/image" Target="../media/image4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2.xml"/><Relationship Id="rId3" Type="http://schemas.openxmlformats.org/officeDocument/2006/relationships/image" Target="../media/image4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5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jpe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5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62"/>
        <p:cNvGrpSpPr/>
        <p:nvPr/>
      </p:nvGrpSpPr>
      <p:grpSpPr>
        <a:xfrm>
          <a:off x="0" y="0"/>
          <a:ext cx="0" cy="0"/>
          <a:chOff x="0" y="0"/>
          <a:chExt cx="0" cy="0"/>
        </a:xfrm>
      </p:grpSpPr>
      <p:pic>
        <p:nvPicPr>
          <p:cNvPr id="6" name="Picture 5" descr="Slide_1.png"/>
          <p:cNvPicPr>
            <a:picLocks noChangeAspect="1"/>
          </p:cNvPicPr>
          <p:nvPr/>
        </p:nvPicPr>
        <p:blipFill>
          <a:blip r:embed="rId3"/>
          <a:srcRect l="8068"/>
          <a:stretch>
            <a:fillRect/>
          </a:stretch>
        </p:blipFill>
        <p:spPr>
          <a:xfrm>
            <a:off x="1959429" y="9813"/>
            <a:ext cx="7159731" cy="2694489"/>
          </a:xfrm>
          <a:prstGeom prst="rect">
            <a:avLst/>
          </a:prstGeom>
        </p:spPr>
      </p:pic>
      <p:sp>
        <p:nvSpPr>
          <p:cNvPr id="165" name="Shape 165"/>
          <p:cNvSpPr/>
          <p:nvPr/>
        </p:nvSpPr>
        <p:spPr>
          <a:xfrm flipH="1">
            <a:off x="621288" y="1709759"/>
            <a:ext cx="4943488" cy="739200"/>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SzPct val="25000"/>
              <a:buNone/>
            </a:pPr>
            <a:r>
              <a:rPr lang="en" sz="3600" dirty="0">
                <a:solidFill>
                  <a:schemeClr val="lt1"/>
                </a:solidFill>
                <a:latin typeface="GT Pressura Mono" pitchFamily="2" charset="0"/>
              </a:rPr>
              <a:t>An Introduction to</a:t>
            </a:r>
          </a:p>
        </p:txBody>
      </p:sp>
      <p:sp>
        <p:nvSpPr>
          <p:cNvPr id="166" name="Shape 166"/>
          <p:cNvSpPr/>
          <p:nvPr/>
        </p:nvSpPr>
        <p:spPr>
          <a:xfrm flipH="1">
            <a:off x="2403566" y="2700698"/>
            <a:ext cx="6084014" cy="739200"/>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SzPct val="25000"/>
              <a:buNone/>
            </a:pPr>
            <a:r>
              <a:rPr lang="en" sz="3600" dirty="0">
                <a:solidFill>
                  <a:schemeClr val="lt1"/>
                </a:solidFill>
                <a:latin typeface="GT Pressura Mono" pitchFamily="2" charset="0"/>
                <a:sym typeface="Arial"/>
              </a:rPr>
              <a:t>Computational </a:t>
            </a:r>
            <a:r>
              <a:rPr lang="en" sz="3600" dirty="0">
                <a:solidFill>
                  <a:schemeClr val="lt1"/>
                </a:solidFill>
                <a:latin typeface="GT Pressura Mono" pitchFamily="2" charset="0"/>
              </a:rPr>
              <a:t>T</a:t>
            </a:r>
            <a:r>
              <a:rPr lang="en" sz="3600" dirty="0">
                <a:solidFill>
                  <a:schemeClr val="lt1"/>
                </a:solidFill>
                <a:latin typeface="GT Pressura Mono" pitchFamily="2" charset="0"/>
                <a:sym typeface="Arial"/>
              </a:rPr>
              <a:t>hinking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4492626" y="364377"/>
            <a:ext cx="4651374" cy="3807600"/>
          </a:xfrm>
          <a:prstGeom prst="rect">
            <a:avLst/>
          </a:prstGeom>
        </p:spPr>
        <p:txBody>
          <a:bodyPr lIns="91425" tIns="91425" rIns="91425" bIns="91425" anchor="t" anchorCtr="0">
            <a:noAutofit/>
          </a:bodyPr>
          <a:lstStyle/>
          <a:p>
            <a:pPr marL="0" lvl="0" indent="0" rtl="0">
              <a:spcBef>
                <a:spcPts val="0"/>
              </a:spcBef>
              <a:buClr>
                <a:schemeClr val="lt1"/>
              </a:buClr>
              <a:buSzPct val="25000"/>
              <a:buFont typeface="Arial"/>
              <a:buNone/>
            </a:pPr>
            <a:r>
              <a:rPr lang="en" sz="3600" b="1" u="sng" dirty="0" smtClean="0">
                <a:latin typeface="GT Pressura Mono" pitchFamily="2" charset="0"/>
              </a:rPr>
              <a:t>Pattern Recognition</a:t>
            </a:r>
            <a:endParaRPr lang="en-CA" sz="3600" b="1" u="sng" dirty="0" smtClean="0">
              <a:latin typeface="GT Pressura Mono" pitchFamily="2" charset="0"/>
            </a:endParaRPr>
          </a:p>
          <a:p>
            <a:pPr marL="0" lvl="0" indent="0" algn="ctr">
              <a:spcBef>
                <a:spcPts val="0"/>
              </a:spcBef>
              <a:buClr>
                <a:schemeClr val="lt1"/>
              </a:buClr>
              <a:buSzPct val="25000"/>
              <a:buFont typeface="Arial"/>
              <a:buNone/>
            </a:pPr>
            <a:endParaRPr lang="en-CA" sz="4000" u="sng" dirty="0" smtClean="0">
              <a:latin typeface="GT Pressura Mono" pitchFamily="2" charset="0"/>
            </a:endParaRPr>
          </a:p>
          <a:p>
            <a:pPr marL="0" lvl="0" indent="0" algn="ctr">
              <a:spcBef>
                <a:spcPts val="0"/>
              </a:spcBef>
              <a:buClr>
                <a:schemeClr val="lt1"/>
              </a:buClr>
              <a:buSzPct val="25000"/>
              <a:buFont typeface="Arial"/>
              <a:buNone/>
            </a:pPr>
            <a:r>
              <a:rPr lang="en-CA" sz="2800" dirty="0" smtClean="0">
                <a:latin typeface="GT Pressura Mono" pitchFamily="2" charset="0"/>
              </a:rPr>
              <a:t> Learning to identify </a:t>
            </a:r>
          </a:p>
          <a:p>
            <a:pPr marL="0" lvl="0" indent="0" algn="ctr">
              <a:spcBef>
                <a:spcPts val="0"/>
              </a:spcBef>
              <a:buClr>
                <a:schemeClr val="lt1"/>
              </a:buClr>
              <a:buSzPct val="25000"/>
              <a:buFont typeface="Arial"/>
              <a:buNone/>
            </a:pPr>
            <a:r>
              <a:rPr lang="en-CA" sz="2800" dirty="0" smtClean="0">
                <a:latin typeface="GT Pressura Mono" pitchFamily="2" charset="0"/>
              </a:rPr>
              <a:t> and use similarities to</a:t>
            </a:r>
          </a:p>
          <a:p>
            <a:pPr marL="0" lvl="0" indent="0" algn="ctr">
              <a:spcBef>
                <a:spcPts val="0"/>
              </a:spcBef>
              <a:buClr>
                <a:schemeClr val="lt1"/>
              </a:buClr>
              <a:buSzPct val="25000"/>
              <a:buFont typeface="Arial"/>
              <a:buNone/>
            </a:pPr>
            <a:endParaRPr lang="en-CA" sz="2800" dirty="0" smtClean="0">
              <a:latin typeface="GT Pressura Mono" pitchFamily="2" charset="0"/>
            </a:endParaRPr>
          </a:p>
          <a:p>
            <a:pPr marL="0" indent="0" algn="ctr">
              <a:spcBef>
                <a:spcPts val="0"/>
              </a:spcBef>
              <a:buClr>
                <a:schemeClr val="bg1"/>
              </a:buClr>
              <a:buSzPct val="75000"/>
              <a:buNone/>
            </a:pPr>
            <a:r>
              <a:rPr lang="en-CA" sz="2800" dirty="0" smtClean="0">
                <a:latin typeface="GT Pressura Mono" pitchFamily="2" charset="0"/>
              </a:rPr>
              <a:t> </a:t>
            </a:r>
            <a:r>
              <a:rPr lang="en-CA" sz="2800" b="1" i="1" dirty="0" smtClean="0">
                <a:ln>
                  <a:solidFill>
                    <a:schemeClr val="bg2"/>
                  </a:solidFill>
                </a:ln>
                <a:latin typeface="GT Pressura Mono" pitchFamily="2" charset="0"/>
              </a:rPr>
              <a:t>Simplify</a:t>
            </a:r>
            <a:r>
              <a:rPr lang="en-CA" sz="2800" i="1" dirty="0" smtClean="0">
                <a:latin typeface="GT Pressura Mono" pitchFamily="2" charset="0"/>
              </a:rPr>
              <a:t>,</a:t>
            </a:r>
          </a:p>
          <a:p>
            <a:pPr marL="0" indent="0" algn="ctr">
              <a:spcBef>
                <a:spcPts val="0"/>
              </a:spcBef>
              <a:buClr>
                <a:schemeClr val="bg1"/>
              </a:buClr>
              <a:buSzPct val="75000"/>
              <a:buNone/>
            </a:pPr>
            <a:r>
              <a:rPr lang="en-CA" sz="2800" dirty="0" smtClean="0">
                <a:latin typeface="GT Pressura Mono" pitchFamily="2" charset="0"/>
              </a:rPr>
              <a:t> </a:t>
            </a:r>
            <a:r>
              <a:rPr lang="en-CA" sz="2800" b="1" i="1" dirty="0" smtClean="0">
                <a:ln>
                  <a:solidFill>
                    <a:schemeClr val="bg2"/>
                  </a:solidFill>
                </a:ln>
                <a:latin typeface="GT Pressura Mono" pitchFamily="2" charset="0"/>
              </a:rPr>
              <a:t>Shorten</a:t>
            </a:r>
            <a:r>
              <a:rPr lang="en-CA" sz="2800" i="1" dirty="0" smtClean="0">
                <a:latin typeface="GT Pressura Mono" pitchFamily="2" charset="0"/>
              </a:rPr>
              <a:t>,</a:t>
            </a:r>
          </a:p>
          <a:p>
            <a:pPr marL="0" indent="0" algn="ctr">
              <a:spcBef>
                <a:spcPts val="0"/>
              </a:spcBef>
              <a:buClr>
                <a:schemeClr val="bg1"/>
              </a:buClr>
              <a:buSzPct val="75000"/>
              <a:buNone/>
            </a:pPr>
            <a:r>
              <a:rPr lang="en-CA" sz="2800" dirty="0" smtClean="0">
                <a:latin typeface="GT Pressura Mono" pitchFamily="2" charset="0"/>
              </a:rPr>
              <a:t> </a:t>
            </a:r>
            <a:r>
              <a:rPr lang="en-CA" sz="2800" b="1" i="1" dirty="0" smtClean="0">
                <a:ln>
                  <a:solidFill>
                    <a:schemeClr val="bg2"/>
                  </a:solidFill>
                </a:ln>
                <a:latin typeface="GT Pressura Mono" pitchFamily="2" charset="0"/>
              </a:rPr>
              <a:t>Apply similar solutions</a:t>
            </a:r>
            <a:endParaRPr lang="en" sz="2800" b="1" i="1" dirty="0">
              <a:ln>
                <a:solidFill>
                  <a:schemeClr val="bg2"/>
                </a:solidFill>
              </a:ln>
              <a:latin typeface="GT Pressura Mono" pitchFamily="2" charset="0"/>
            </a:endParaRPr>
          </a:p>
        </p:txBody>
      </p:sp>
      <p:pic>
        <p:nvPicPr>
          <p:cNvPr id="5" name="Picture 4" descr="Picture3.jpg"/>
          <p:cNvPicPr>
            <a:picLocks noChangeAspect="1"/>
          </p:cNvPicPr>
          <p:nvPr/>
        </p:nvPicPr>
        <p:blipFill>
          <a:blip r:embed="rId3"/>
          <a:stretch>
            <a:fillRect/>
          </a:stretch>
        </p:blipFill>
        <p:spPr>
          <a:xfrm>
            <a:off x="757645" y="612576"/>
            <a:ext cx="3017520" cy="3572744"/>
          </a:xfrm>
          <a:prstGeom prst="rect">
            <a:avLst/>
          </a:prstGeom>
          <a:ln>
            <a:noFill/>
          </a:ln>
          <a:effectLst>
            <a:outerShdw blurRad="50800" dist="38100" dir="2700000" algn="tl" rotWithShape="0">
              <a:prstClr val="black">
                <a:alpha val="40000"/>
              </a:prstClr>
            </a:outerShdw>
          </a:effectLst>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4492625" y="0"/>
            <a:ext cx="4651375" cy="480831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lt1"/>
              </a:buClr>
              <a:buSzPct val="25000"/>
              <a:buFont typeface="Arial"/>
              <a:buNone/>
            </a:pPr>
            <a:r>
              <a:rPr lang="en" sz="3600" b="1" i="0" strike="noStrike" cap="none" dirty="0" smtClean="0">
                <a:solidFill>
                  <a:schemeClr val="lt1"/>
                </a:solidFill>
                <a:latin typeface="GT Pressura Mono" pitchFamily="2" charset="0"/>
                <a:sym typeface="Arial"/>
              </a:rPr>
              <a:t> </a:t>
            </a:r>
            <a:r>
              <a:rPr lang="en" sz="3600" b="1" i="0" u="sng" strike="noStrike" cap="none" dirty="0" smtClean="0">
                <a:solidFill>
                  <a:schemeClr val="lt1"/>
                </a:solidFill>
                <a:latin typeface="GT Pressura Mono" pitchFamily="2" charset="0"/>
                <a:sym typeface="Arial"/>
              </a:rPr>
              <a:t>Abstraction</a:t>
            </a:r>
          </a:p>
          <a:p>
            <a:pPr marL="0" marR="0" lvl="0" indent="0" algn="ctr" rtl="0">
              <a:spcBef>
                <a:spcPts val="0"/>
              </a:spcBef>
              <a:spcAft>
                <a:spcPts val="0"/>
              </a:spcAft>
              <a:buClr>
                <a:schemeClr val="lt1"/>
              </a:buClr>
              <a:buSzPct val="25000"/>
              <a:buFont typeface="Arial"/>
              <a:buNone/>
            </a:pPr>
            <a:endParaRPr lang="en" sz="3600" b="0" i="0" u="sng" strike="noStrike" cap="none" dirty="0">
              <a:solidFill>
                <a:schemeClr val="lt1"/>
              </a:solidFill>
              <a:latin typeface="Arial"/>
              <a:ea typeface="Arial"/>
              <a:cs typeface="Arial"/>
              <a:sym typeface="Arial"/>
            </a:endParaRPr>
          </a:p>
          <a:p>
            <a:pPr marL="0" indent="0" algn="ctr">
              <a:lnSpc>
                <a:spcPct val="150000"/>
              </a:lnSpc>
              <a:spcBef>
                <a:spcPts val="0"/>
              </a:spcBef>
              <a:buClr>
                <a:schemeClr val="bg1"/>
              </a:buClr>
              <a:buSzPct val="75000"/>
              <a:buNone/>
            </a:pPr>
            <a:r>
              <a:rPr lang="en-CA" i="1" dirty="0" smtClean="0">
                <a:solidFill>
                  <a:schemeClr val="bg1"/>
                </a:solidFill>
              </a:rPr>
              <a:t>  </a:t>
            </a:r>
            <a:r>
              <a:rPr lang="en-CA" dirty="0" smtClean="0">
                <a:solidFill>
                  <a:schemeClr val="bg1"/>
                </a:solidFill>
                <a:latin typeface="GT Pressura Mono" pitchFamily="2" charset="0"/>
              </a:rPr>
              <a:t>Reducing to a set of essential characteristics</a:t>
            </a:r>
          </a:p>
          <a:p>
            <a:pPr marL="0" indent="0" algn="ctr">
              <a:spcBef>
                <a:spcPts val="0"/>
              </a:spcBef>
              <a:buClr>
                <a:schemeClr val="bg1"/>
              </a:buClr>
              <a:buSzPct val="75000"/>
              <a:buNone/>
            </a:pPr>
            <a:r>
              <a:rPr lang="en-CA" dirty="0" smtClean="0">
                <a:solidFill>
                  <a:schemeClr val="bg1"/>
                </a:solidFill>
                <a:latin typeface="GT Pressura Mono" pitchFamily="2" charset="0"/>
              </a:rPr>
              <a:t> </a:t>
            </a:r>
          </a:p>
          <a:p>
            <a:pPr marL="0" indent="0" algn="ctr">
              <a:lnSpc>
                <a:spcPct val="150000"/>
              </a:lnSpc>
              <a:spcBef>
                <a:spcPts val="0"/>
              </a:spcBef>
              <a:buClr>
                <a:schemeClr val="bg1"/>
              </a:buClr>
              <a:buSzPct val="75000"/>
              <a:buNone/>
            </a:pPr>
            <a:r>
              <a:rPr lang="en-CA" dirty="0" smtClean="0">
                <a:solidFill>
                  <a:schemeClr val="bg1"/>
                </a:solidFill>
                <a:latin typeface="GT Pressura Mono" pitchFamily="2" charset="0"/>
              </a:rPr>
              <a:t>Summarizing</a:t>
            </a:r>
          </a:p>
          <a:p>
            <a:pPr marL="0" indent="0" algn="ctr">
              <a:spcBef>
                <a:spcPts val="0"/>
              </a:spcBef>
              <a:buClr>
                <a:schemeClr val="bg1"/>
              </a:buClr>
              <a:buSzPct val="75000"/>
              <a:buNone/>
            </a:pPr>
            <a:r>
              <a:rPr lang="en-CA" dirty="0" smtClean="0">
                <a:solidFill>
                  <a:schemeClr val="bg1"/>
                </a:solidFill>
                <a:latin typeface="GT Pressura Mono" pitchFamily="2" charset="0"/>
              </a:rPr>
              <a:t> </a:t>
            </a:r>
          </a:p>
          <a:p>
            <a:pPr marL="0" indent="0" algn="ctr">
              <a:lnSpc>
                <a:spcPct val="150000"/>
              </a:lnSpc>
              <a:spcBef>
                <a:spcPts val="0"/>
              </a:spcBef>
              <a:buClr>
                <a:schemeClr val="bg1"/>
              </a:buClr>
              <a:buSzPct val="75000"/>
              <a:buNone/>
            </a:pPr>
            <a:r>
              <a:rPr lang="en-CA" dirty="0" smtClean="0">
                <a:solidFill>
                  <a:schemeClr val="bg1"/>
                </a:solidFill>
                <a:latin typeface="GT Pressura Mono" pitchFamily="2" charset="0"/>
              </a:rPr>
              <a:t>Non-realistic models</a:t>
            </a:r>
            <a:endParaRPr lang="en" dirty="0">
              <a:solidFill>
                <a:schemeClr val="bg1"/>
              </a:solidFill>
              <a:latin typeface="GT Pressura Mono" pitchFamily="2" charset="0"/>
            </a:endParaRPr>
          </a:p>
        </p:txBody>
      </p:sp>
      <p:pic>
        <p:nvPicPr>
          <p:cNvPr id="285" name="Shape 285" descr="globe.jpg"/>
          <p:cNvPicPr preferRelativeResize="0">
            <a:picLocks noChangeAspect="1"/>
          </p:cNvPicPr>
          <p:nvPr/>
        </p:nvPicPr>
        <p:blipFill>
          <a:blip r:embed="rId3">
            <a:alphaModFix/>
          </a:blip>
          <a:stretch>
            <a:fillRect/>
          </a:stretch>
        </p:blipFill>
        <p:spPr>
          <a:xfrm>
            <a:off x="0" y="402742"/>
            <a:ext cx="1919053" cy="1664242"/>
          </a:xfrm>
          <a:prstGeom prst="rect">
            <a:avLst/>
          </a:prstGeom>
          <a:noFill/>
          <a:ln>
            <a:noFill/>
          </a:ln>
        </p:spPr>
      </p:pic>
      <p:pic>
        <p:nvPicPr>
          <p:cNvPr id="8" name="Picture 7" descr="world2016Q2pie.png"/>
          <p:cNvPicPr>
            <a:picLocks noChangeAspect="1"/>
          </p:cNvPicPr>
          <p:nvPr/>
        </p:nvPicPr>
        <p:blipFill>
          <a:blip r:embed="rId4"/>
          <a:stretch>
            <a:fillRect/>
          </a:stretch>
        </p:blipFill>
        <p:spPr>
          <a:xfrm>
            <a:off x="724499" y="2875674"/>
            <a:ext cx="2781741" cy="1539230"/>
          </a:xfrm>
          <a:prstGeom prst="rect">
            <a:avLst/>
          </a:prstGeom>
        </p:spPr>
      </p:pic>
      <p:pic>
        <p:nvPicPr>
          <p:cNvPr id="7" name="Picture 6" descr="scratch_cat_sprite.png"/>
          <p:cNvPicPr>
            <a:picLocks noChangeAspect="1"/>
          </p:cNvPicPr>
          <p:nvPr/>
        </p:nvPicPr>
        <p:blipFill>
          <a:blip r:embed="rId5"/>
          <a:stretch>
            <a:fillRect/>
          </a:stretch>
        </p:blipFill>
        <p:spPr>
          <a:xfrm>
            <a:off x="2370054" y="1095375"/>
            <a:ext cx="1136186" cy="1225609"/>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4492624" y="335402"/>
            <a:ext cx="4651375" cy="3807600"/>
          </a:xfrm>
          <a:prstGeom prst="rect">
            <a:avLst/>
          </a:prstGeom>
        </p:spPr>
        <p:txBody>
          <a:bodyPr lIns="91425" tIns="91425" rIns="91425" bIns="91425" anchor="t" anchorCtr="0">
            <a:noAutofit/>
          </a:bodyPr>
          <a:lstStyle/>
          <a:p>
            <a:pPr marL="0" lvl="0" indent="0" algn="ctr" rtl="0">
              <a:spcBef>
                <a:spcPts val="0"/>
              </a:spcBef>
              <a:buClr>
                <a:schemeClr val="lt1"/>
              </a:buClr>
              <a:buSzPct val="25000"/>
              <a:buFont typeface="Arial"/>
              <a:buNone/>
            </a:pPr>
            <a:r>
              <a:rPr lang="en-CA" sz="3600" b="1" dirty="0" smtClean="0">
                <a:latin typeface="GT Pressura Mono" pitchFamily="2" charset="0"/>
              </a:rPr>
              <a:t>Applying</a:t>
            </a:r>
          </a:p>
          <a:p>
            <a:pPr marL="0" lvl="0" indent="0" algn="ctr" rtl="0">
              <a:spcBef>
                <a:spcPts val="0"/>
              </a:spcBef>
              <a:buClr>
                <a:schemeClr val="lt1"/>
              </a:buClr>
              <a:buSzPct val="25000"/>
              <a:buFont typeface="Arial"/>
              <a:buNone/>
            </a:pPr>
            <a:endParaRPr lang="en-CA" sz="3600" b="1" dirty="0" smtClean="0">
              <a:latin typeface="GT Pressura Mono" pitchFamily="2" charset="0"/>
            </a:endParaRPr>
          </a:p>
          <a:p>
            <a:pPr marL="0" lvl="0" indent="0" algn="ctr" rtl="0">
              <a:spcBef>
                <a:spcPts val="0"/>
              </a:spcBef>
              <a:buClr>
                <a:schemeClr val="lt1"/>
              </a:buClr>
              <a:buSzPct val="25000"/>
              <a:buFont typeface="Arial"/>
              <a:buNone/>
            </a:pPr>
            <a:r>
              <a:rPr lang="en-CA" sz="3400" b="1" dirty="0" smtClean="0">
                <a:ln>
                  <a:solidFill>
                    <a:schemeClr val="bg2"/>
                  </a:solidFill>
                </a:ln>
                <a:solidFill>
                  <a:srgbClr val="FFFFFF"/>
                </a:solidFill>
                <a:latin typeface="GT Pressura Mono" pitchFamily="2" charset="0"/>
              </a:rPr>
              <a:t>Pattern Recognition</a:t>
            </a:r>
          </a:p>
          <a:p>
            <a:pPr marL="0" lvl="0" indent="0" algn="ctr" rtl="0">
              <a:lnSpc>
                <a:spcPct val="150000"/>
              </a:lnSpc>
              <a:spcBef>
                <a:spcPts val="0"/>
              </a:spcBef>
              <a:buClr>
                <a:schemeClr val="lt1"/>
              </a:buClr>
              <a:buSzPct val="25000"/>
              <a:buFont typeface="Arial"/>
              <a:buNone/>
            </a:pPr>
            <a:r>
              <a:rPr lang="en-CA" sz="3400" b="1" dirty="0" smtClean="0">
                <a:solidFill>
                  <a:schemeClr val="bg1"/>
                </a:solidFill>
                <a:latin typeface="GT Pressura Mono" pitchFamily="2" charset="0"/>
              </a:rPr>
              <a:t>and</a:t>
            </a:r>
          </a:p>
          <a:p>
            <a:pPr marL="0" lvl="0" indent="0" algn="ctr" rtl="0">
              <a:lnSpc>
                <a:spcPct val="150000"/>
              </a:lnSpc>
              <a:spcBef>
                <a:spcPts val="0"/>
              </a:spcBef>
              <a:buClr>
                <a:schemeClr val="lt1"/>
              </a:buClr>
              <a:buSzPct val="25000"/>
              <a:buFont typeface="Arial"/>
              <a:buNone/>
            </a:pPr>
            <a:r>
              <a:rPr lang="en-CA" sz="3400" b="1" dirty="0" smtClean="0">
                <a:ln>
                  <a:solidFill>
                    <a:schemeClr val="bg2"/>
                  </a:solidFill>
                </a:ln>
                <a:solidFill>
                  <a:srgbClr val="FFFFFF"/>
                </a:solidFill>
                <a:latin typeface="GT Pressura Mono" pitchFamily="2" charset="0"/>
              </a:rPr>
              <a:t>Abstraction</a:t>
            </a:r>
          </a:p>
        </p:txBody>
      </p:sp>
      <p:pic>
        <p:nvPicPr>
          <p:cNvPr id="5" name="Picture 4" descr="triangle_pattern.png"/>
          <p:cNvPicPr>
            <a:picLocks noChangeAspect="1"/>
          </p:cNvPicPr>
          <p:nvPr/>
        </p:nvPicPr>
        <p:blipFill>
          <a:blip r:embed="rId3"/>
          <a:stretch>
            <a:fillRect/>
          </a:stretch>
        </p:blipFill>
        <p:spPr>
          <a:xfrm>
            <a:off x="789712" y="922541"/>
            <a:ext cx="2962690" cy="3167484"/>
          </a:xfrm>
          <a:prstGeom prst="rect">
            <a:avLst/>
          </a:prstGeom>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5" name="Picture 24" descr="Illustration_Smile_Blue.png"/>
          <p:cNvPicPr>
            <a:picLocks noChangeAspect="1"/>
          </p:cNvPicPr>
          <p:nvPr/>
        </p:nvPicPr>
        <p:blipFill>
          <a:blip r:embed="rId3"/>
          <a:stretch>
            <a:fillRect/>
          </a:stretch>
        </p:blipFill>
        <p:spPr>
          <a:xfrm>
            <a:off x="3662352" y="2013816"/>
            <a:ext cx="2114008" cy="1242012"/>
          </a:xfrm>
          <a:prstGeom prst="rect">
            <a:avLst/>
          </a:prstGeom>
        </p:spPr>
      </p:pic>
      <p:sp>
        <p:nvSpPr>
          <p:cNvPr id="17" name="Rectangle 8"/>
          <p:cNvSpPr/>
          <p:nvPr/>
        </p:nvSpPr>
        <p:spPr>
          <a:xfrm>
            <a:off x="1773288" y="961902"/>
            <a:ext cx="499721" cy="194856"/>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1" name="Rectangle 8"/>
          <p:cNvSpPr/>
          <p:nvPr/>
        </p:nvSpPr>
        <p:spPr>
          <a:xfrm rot="5400000">
            <a:off x="1822281" y="413841"/>
            <a:ext cx="125796" cy="70200"/>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3733 h 13733"/>
              <a:gd name="connsiteX1" fmla="*/ 20611 w 20611"/>
              <a:gd name="connsiteY1" fmla="*/ 1837 h 13733"/>
              <a:gd name="connsiteX2" fmla="*/ 0 w 20611"/>
              <a:gd name="connsiteY2" fmla="*/ 13733 h 13733"/>
            </a:gdLst>
            <a:ahLst/>
            <a:cxnLst>
              <a:cxn ang="0">
                <a:pos x="connsiteX0" y="connsiteY0"/>
              </a:cxn>
              <a:cxn ang="0">
                <a:pos x="connsiteX1" y="connsiteY1"/>
              </a:cxn>
              <a:cxn ang="0">
                <a:pos x="connsiteX2" y="connsiteY2"/>
              </a:cxn>
            </a:cxnLst>
            <a:rect l="l" t="t" r="r" b="b"/>
            <a:pathLst>
              <a:path w="20611" h="13733">
                <a:moveTo>
                  <a:pt x="0" y="13733"/>
                </a:moveTo>
                <a:cubicBezTo>
                  <a:pt x="1785" y="3977"/>
                  <a:pt x="7493" y="-3646"/>
                  <a:pt x="20611" y="1837"/>
                </a:cubicBezTo>
                <a:cubicBezTo>
                  <a:pt x="12492" y="1669"/>
                  <a:pt x="6581" y="1256"/>
                  <a:pt x="0" y="13733"/>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8" name="Rectangle 8"/>
          <p:cNvSpPr/>
          <p:nvPr/>
        </p:nvSpPr>
        <p:spPr>
          <a:xfrm>
            <a:off x="5122970" y="339503"/>
            <a:ext cx="575012" cy="226505"/>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2" name="Rectangle 8"/>
          <p:cNvSpPr/>
          <p:nvPr/>
        </p:nvSpPr>
        <p:spPr>
          <a:xfrm>
            <a:off x="2795993" y="4209743"/>
            <a:ext cx="473915" cy="210312"/>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5" name="Rectangle 8"/>
          <p:cNvSpPr/>
          <p:nvPr/>
        </p:nvSpPr>
        <p:spPr>
          <a:xfrm>
            <a:off x="4272463" y="4410495"/>
            <a:ext cx="538600" cy="197541"/>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94" name="TextBox 93"/>
          <p:cNvSpPr txBox="1"/>
          <p:nvPr/>
        </p:nvSpPr>
        <p:spPr>
          <a:xfrm>
            <a:off x="7012549" y="3571637"/>
            <a:ext cx="2069926" cy="932734"/>
          </a:xfrm>
          <a:prstGeom prst="rect">
            <a:avLst/>
          </a:prstGeom>
          <a:noFill/>
        </p:spPr>
        <p:txBody>
          <a:bodyPr wrap="square" rtlCol="0">
            <a:spAutoFit/>
          </a:bodyPr>
          <a:lstStyle/>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Expressing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Understanding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Connecting </a:t>
            </a:r>
            <a:r>
              <a:rPr lang="en-US" sz="1600" dirty="0" smtClean="0">
                <a:solidFill>
                  <a:srgbClr val="FF8939"/>
                </a:solidFill>
                <a:latin typeface="GT Pressura Mono" pitchFamily="2" charset="0"/>
              </a:rPr>
              <a:t>/</a:t>
            </a:r>
            <a:r>
              <a:rPr lang="en-US" sz="1600" dirty="0" smtClean="0">
                <a:solidFill>
                  <a:srgbClr val="7F7F7F"/>
                </a:solidFill>
                <a:latin typeface="GT Pressura Mono" pitchFamily="2" charset="0"/>
              </a:rPr>
              <a:t> </a:t>
            </a:r>
            <a:endParaRPr lang="en-US" sz="1600" dirty="0">
              <a:solidFill>
                <a:srgbClr val="7F7F7F"/>
              </a:solidFill>
              <a:latin typeface="GT Pressura Mono" pitchFamily="2" charset="0"/>
            </a:endParaRPr>
          </a:p>
        </p:txBody>
      </p:sp>
      <p:sp>
        <p:nvSpPr>
          <p:cNvPr id="36" name="TextBox 35"/>
          <p:cNvSpPr txBox="1"/>
          <p:nvPr/>
        </p:nvSpPr>
        <p:spPr>
          <a:xfrm>
            <a:off x="-18243" y="544185"/>
            <a:ext cx="3288151"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 Computational</a:t>
            </a:r>
            <a:endParaRPr lang="en-US" sz="3000" cap="small" dirty="0">
              <a:solidFill>
                <a:schemeClr val="bg1"/>
              </a:solidFill>
              <a:latin typeface="GT Pressura Mono" pitchFamily="2" charset="0"/>
            </a:endParaRPr>
          </a:p>
        </p:txBody>
      </p:sp>
      <p:sp>
        <p:nvSpPr>
          <p:cNvPr id="37" name="TextBox 36"/>
          <p:cNvSpPr txBox="1"/>
          <p:nvPr/>
        </p:nvSpPr>
        <p:spPr>
          <a:xfrm>
            <a:off x="-3336" y="1187185"/>
            <a:ext cx="2389572"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 Thinking</a:t>
            </a:r>
            <a:endParaRPr lang="en-US" sz="3000" cap="small" dirty="0">
              <a:solidFill>
                <a:schemeClr val="bg1"/>
              </a:solidFill>
              <a:latin typeface="GT Pressura Mono" pitchFamily="2" charset="0"/>
            </a:endParaRPr>
          </a:p>
        </p:txBody>
      </p:sp>
      <p:grpSp>
        <p:nvGrpSpPr>
          <p:cNvPr id="2" name="Group 68"/>
          <p:cNvGrpSpPr/>
          <p:nvPr/>
        </p:nvGrpSpPr>
        <p:grpSpPr>
          <a:xfrm>
            <a:off x="2323752" y="265908"/>
            <a:ext cx="4750321" cy="4339659"/>
            <a:chOff x="3684851" y="1195383"/>
            <a:chExt cx="4759692" cy="4348218"/>
          </a:xfrm>
        </p:grpSpPr>
        <p:sp>
          <p:nvSpPr>
            <p:cNvPr id="70" name="Freeform 69"/>
            <p:cNvSpPr/>
            <p:nvPr/>
          </p:nvSpPr>
          <p:spPr>
            <a:xfrm>
              <a:off x="3747458" y="2613304"/>
              <a:ext cx="2116129" cy="2893678"/>
            </a:xfrm>
            <a:custGeom>
              <a:avLst/>
              <a:gdLst>
                <a:gd name="connsiteX0" fmla="*/ 956854 w 1399483"/>
                <a:gd name="connsiteY0" fmla="*/ 0 h 1913708"/>
                <a:gd name="connsiteX1" fmla="*/ 1329305 w 1399483"/>
                <a:gd name="connsiteY1" fmla="*/ 75194 h 1913708"/>
                <a:gd name="connsiteX2" fmla="*/ 1399483 w 1399483"/>
                <a:gd name="connsiteY2" fmla="*/ 109001 h 1913708"/>
                <a:gd name="connsiteX3" fmla="*/ 1314604 w 1399483"/>
                <a:gd name="connsiteY3" fmla="*/ 174068 h 1913708"/>
                <a:gd name="connsiteX4" fmla="*/ 956854 w 1399483"/>
                <a:gd name="connsiteY4" fmla="*/ 956855 h 1913708"/>
                <a:gd name="connsiteX5" fmla="*/ 958129 w 1399483"/>
                <a:gd name="connsiteY5" fmla="*/ 982104 h 1913708"/>
                <a:gd name="connsiteX6" fmla="*/ 958130 w 1399483"/>
                <a:gd name="connsiteY6" fmla="*/ 982104 h 1913708"/>
                <a:gd name="connsiteX7" fmla="*/ 962200 w 1399483"/>
                <a:gd name="connsiteY7" fmla="*/ 1062700 h 1913708"/>
                <a:gd name="connsiteX8" fmla="*/ 1324045 w 1399483"/>
                <a:gd name="connsiteY8" fmla="*/ 1747721 h 1913708"/>
                <a:gd name="connsiteX9" fmla="*/ 1399377 w 1399483"/>
                <a:gd name="connsiteY9" fmla="*/ 1804758 h 1913708"/>
                <a:gd name="connsiteX10" fmla="*/ 1329305 w 1399483"/>
                <a:gd name="connsiteY10" fmla="*/ 1838514 h 1913708"/>
                <a:gd name="connsiteX11" fmla="*/ 956854 w 1399483"/>
                <a:gd name="connsiteY11" fmla="*/ 1913708 h 1913708"/>
                <a:gd name="connsiteX12" fmla="*/ 0 w 1399483"/>
                <a:gd name="connsiteY12" fmla="*/ 956854 h 1913708"/>
                <a:gd name="connsiteX13" fmla="*/ 956854 w 1399483"/>
                <a:gd name="connsiteY13" fmla="*/ 0 h 191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9483" h="1913708">
                  <a:moveTo>
                    <a:pt x="956854" y="0"/>
                  </a:moveTo>
                  <a:cubicBezTo>
                    <a:pt x="1088968" y="0"/>
                    <a:pt x="1214829" y="26775"/>
                    <a:pt x="1329305" y="75194"/>
                  </a:cubicBezTo>
                  <a:lnTo>
                    <a:pt x="1399483" y="109001"/>
                  </a:lnTo>
                  <a:lnTo>
                    <a:pt x="1314604" y="174068"/>
                  </a:lnTo>
                  <a:cubicBezTo>
                    <a:pt x="1095471" y="363888"/>
                    <a:pt x="956854" y="644184"/>
                    <a:pt x="956854" y="956855"/>
                  </a:cubicBezTo>
                  <a:lnTo>
                    <a:pt x="958129" y="982104"/>
                  </a:lnTo>
                  <a:lnTo>
                    <a:pt x="958130" y="982104"/>
                  </a:lnTo>
                  <a:lnTo>
                    <a:pt x="962200" y="1062700"/>
                  </a:lnTo>
                  <a:cubicBezTo>
                    <a:pt x="990033" y="1336762"/>
                    <a:pt x="1124766" y="1579220"/>
                    <a:pt x="1324045" y="1747721"/>
                  </a:cubicBezTo>
                  <a:lnTo>
                    <a:pt x="1399377" y="1804758"/>
                  </a:lnTo>
                  <a:lnTo>
                    <a:pt x="1329305" y="1838514"/>
                  </a:lnTo>
                  <a:cubicBezTo>
                    <a:pt x="1214829" y="1886933"/>
                    <a:pt x="1088968" y="1913708"/>
                    <a:pt x="956854" y="1913708"/>
                  </a:cubicBezTo>
                  <a:cubicBezTo>
                    <a:pt x="428398" y="1913708"/>
                    <a:pt x="0" y="1485310"/>
                    <a:pt x="0" y="956854"/>
                  </a:cubicBezTo>
                  <a:cubicBezTo>
                    <a:pt x="0" y="428398"/>
                    <a:pt x="428398" y="0"/>
                    <a:pt x="956854" y="0"/>
                  </a:cubicBezTo>
                  <a:close/>
                </a:path>
              </a:pathLst>
            </a:custGeom>
            <a:solidFill>
              <a:schemeClr val="tx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1" name="Freeform 70"/>
            <p:cNvSpPr/>
            <p:nvPr/>
          </p:nvSpPr>
          <p:spPr>
            <a:xfrm>
              <a:off x="5555905" y="2877319"/>
              <a:ext cx="2888638" cy="2666282"/>
            </a:xfrm>
            <a:custGeom>
              <a:avLst/>
              <a:gdLst>
                <a:gd name="connsiteX0" fmla="*/ 1467058 w 1910375"/>
                <a:gd name="connsiteY0" fmla="*/ 0 h 1763322"/>
                <a:gd name="connsiteX1" fmla="*/ 1488507 w 1910375"/>
                <a:gd name="connsiteY1" fmla="*/ 13030 h 1763322"/>
                <a:gd name="connsiteX2" fmla="*/ 1910375 w 1910375"/>
                <a:gd name="connsiteY2" fmla="*/ 806468 h 1763322"/>
                <a:gd name="connsiteX3" fmla="*/ 953521 w 1910375"/>
                <a:gd name="connsiteY3" fmla="*/ 1763322 h 1763322"/>
                <a:gd name="connsiteX4" fmla="*/ 1607 w 1910375"/>
                <a:gd name="connsiteY4" fmla="*/ 904301 h 1763322"/>
                <a:gd name="connsiteX5" fmla="*/ 0 w 1910375"/>
                <a:gd name="connsiteY5" fmla="*/ 872480 h 1763322"/>
                <a:gd name="connsiteX6" fmla="*/ 56314 w 1910375"/>
                <a:gd name="connsiteY6" fmla="*/ 898762 h 1763322"/>
                <a:gd name="connsiteX7" fmla="*/ 435907 w 1910375"/>
                <a:gd name="connsiteY7" fmla="*/ 970569 h 1763322"/>
                <a:gd name="connsiteX8" fmla="*/ 929359 w 1910375"/>
                <a:gd name="connsiteY8" fmla="*/ 845622 h 1763322"/>
                <a:gd name="connsiteX9" fmla="*/ 952247 w 1910375"/>
                <a:gd name="connsiteY9" fmla="*/ 831718 h 1763322"/>
                <a:gd name="connsiteX10" fmla="*/ 952247 w 1910375"/>
                <a:gd name="connsiteY10" fmla="*/ 831717 h 1763322"/>
                <a:gd name="connsiteX11" fmla="*/ 1014713 w 1910375"/>
                <a:gd name="connsiteY11" fmla="*/ 793768 h 1763322"/>
                <a:gd name="connsiteX12" fmla="*/ 1462820 w 1910375"/>
                <a:gd name="connsiteY12" fmla="*/ 67189 h 1763322"/>
                <a:gd name="connsiteX13" fmla="*/ 1467058 w 1910375"/>
                <a:gd name="connsiteY13" fmla="*/ 0 h 17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2">
                  <a:moveTo>
                    <a:pt x="1467058" y="0"/>
                  </a:moveTo>
                  <a:lnTo>
                    <a:pt x="1488507" y="13030"/>
                  </a:lnTo>
                  <a:cubicBezTo>
                    <a:pt x="1743032" y="184983"/>
                    <a:pt x="1910375" y="476183"/>
                    <a:pt x="1910375" y="806468"/>
                  </a:cubicBezTo>
                  <a:cubicBezTo>
                    <a:pt x="1910375" y="1334924"/>
                    <a:pt x="1481977" y="1763322"/>
                    <a:pt x="953521" y="1763322"/>
                  </a:cubicBezTo>
                  <a:cubicBezTo>
                    <a:pt x="458094" y="1763322"/>
                    <a:pt x="50608" y="1386801"/>
                    <a:pt x="1607" y="904301"/>
                  </a:cubicBezTo>
                  <a:lnTo>
                    <a:pt x="0" y="872480"/>
                  </a:lnTo>
                  <a:lnTo>
                    <a:pt x="56314" y="898762"/>
                  </a:lnTo>
                  <a:cubicBezTo>
                    <a:pt x="173850" y="945109"/>
                    <a:pt x="301905" y="970569"/>
                    <a:pt x="435907" y="970569"/>
                  </a:cubicBezTo>
                  <a:cubicBezTo>
                    <a:pt x="614577" y="970569"/>
                    <a:pt x="782674" y="925307"/>
                    <a:pt x="929359" y="845622"/>
                  </a:cubicBezTo>
                  <a:lnTo>
                    <a:pt x="952247" y="831718"/>
                  </a:lnTo>
                  <a:lnTo>
                    <a:pt x="952247" y="831717"/>
                  </a:lnTo>
                  <a:lnTo>
                    <a:pt x="1014713" y="793768"/>
                  </a:lnTo>
                  <a:cubicBezTo>
                    <a:pt x="1255665" y="630984"/>
                    <a:pt x="1424401" y="369424"/>
                    <a:pt x="1462820" y="67189"/>
                  </a:cubicBezTo>
                  <a:lnTo>
                    <a:pt x="1467058" y="0"/>
                  </a:lnTo>
                  <a:close/>
                </a:path>
              </a:pathLst>
            </a:custGeom>
            <a:solidFill>
              <a:schemeClr val="tx2"/>
            </a:solidFill>
            <a:ln w="127000" cap="rnd" cmpd="sng">
              <a:solidFill>
                <a:schemeClr val="tx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3" name="Freeform 72"/>
            <p:cNvSpPr/>
            <p:nvPr/>
          </p:nvSpPr>
          <p:spPr>
            <a:xfrm>
              <a:off x="4672514" y="1195383"/>
              <a:ext cx="2888638" cy="2666284"/>
            </a:xfrm>
            <a:custGeom>
              <a:avLst/>
              <a:gdLst>
                <a:gd name="connsiteX0" fmla="*/ 953521 w 1910375"/>
                <a:gd name="connsiteY0" fmla="*/ 0 h 1763323"/>
                <a:gd name="connsiteX1" fmla="*/ 1910375 w 1910375"/>
                <a:gd name="connsiteY1" fmla="*/ 956854 h 1763323"/>
                <a:gd name="connsiteX2" fmla="*/ 1488507 w 1910375"/>
                <a:gd name="connsiteY2" fmla="*/ 1750292 h 1763323"/>
                <a:gd name="connsiteX3" fmla="*/ 1467058 w 1910375"/>
                <a:gd name="connsiteY3" fmla="*/ 1763323 h 1763323"/>
                <a:gd name="connsiteX4" fmla="*/ 1462820 w 1910375"/>
                <a:gd name="connsiteY4" fmla="*/ 1696133 h 1763323"/>
                <a:gd name="connsiteX5" fmla="*/ 1014713 w 1910375"/>
                <a:gd name="connsiteY5" fmla="*/ 969554 h 1763323"/>
                <a:gd name="connsiteX6" fmla="*/ 953523 w 1910375"/>
                <a:gd name="connsiteY6" fmla="*/ 932381 h 1763323"/>
                <a:gd name="connsiteX7" fmla="*/ 953522 w 1910375"/>
                <a:gd name="connsiteY7" fmla="*/ 932381 h 1763323"/>
                <a:gd name="connsiteX8" fmla="*/ 929358 w 1910375"/>
                <a:gd name="connsiteY8" fmla="*/ 917701 h 1763323"/>
                <a:gd name="connsiteX9" fmla="*/ 435906 w 1910375"/>
                <a:gd name="connsiteY9" fmla="*/ 792754 h 1763323"/>
                <a:gd name="connsiteX10" fmla="*/ 56313 w 1910375"/>
                <a:gd name="connsiteY10" fmla="*/ 864561 h 1763323"/>
                <a:gd name="connsiteX11" fmla="*/ 0 w 1910375"/>
                <a:gd name="connsiteY11" fmla="*/ 890843 h 1763323"/>
                <a:gd name="connsiteX12" fmla="*/ 1607 w 1910375"/>
                <a:gd name="connsiteY12" fmla="*/ 859021 h 1763323"/>
                <a:gd name="connsiteX13" fmla="*/ 953521 w 1910375"/>
                <a:gd name="connsiteY13" fmla="*/ 0 h 176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3">
                  <a:moveTo>
                    <a:pt x="953521" y="0"/>
                  </a:moveTo>
                  <a:cubicBezTo>
                    <a:pt x="1481977" y="0"/>
                    <a:pt x="1910375" y="428398"/>
                    <a:pt x="1910375" y="956854"/>
                  </a:cubicBezTo>
                  <a:cubicBezTo>
                    <a:pt x="1910375" y="1287139"/>
                    <a:pt x="1743032" y="1578339"/>
                    <a:pt x="1488507" y="1750292"/>
                  </a:cubicBezTo>
                  <a:lnTo>
                    <a:pt x="1467058" y="1763323"/>
                  </a:lnTo>
                  <a:lnTo>
                    <a:pt x="1462820" y="1696133"/>
                  </a:lnTo>
                  <a:cubicBezTo>
                    <a:pt x="1424401" y="1393898"/>
                    <a:pt x="1255665" y="1132338"/>
                    <a:pt x="1014713" y="969554"/>
                  </a:cubicBezTo>
                  <a:lnTo>
                    <a:pt x="953523" y="932381"/>
                  </a:lnTo>
                  <a:lnTo>
                    <a:pt x="953522" y="932381"/>
                  </a:lnTo>
                  <a:lnTo>
                    <a:pt x="929358" y="917701"/>
                  </a:lnTo>
                  <a:cubicBezTo>
                    <a:pt x="782673" y="838017"/>
                    <a:pt x="614576" y="792754"/>
                    <a:pt x="435906" y="792754"/>
                  </a:cubicBezTo>
                  <a:cubicBezTo>
                    <a:pt x="301904" y="792754"/>
                    <a:pt x="173849" y="818215"/>
                    <a:pt x="56313" y="864561"/>
                  </a:cubicBezTo>
                  <a:lnTo>
                    <a:pt x="0" y="890843"/>
                  </a:lnTo>
                  <a:lnTo>
                    <a:pt x="1607" y="859021"/>
                  </a:lnTo>
                  <a:cubicBezTo>
                    <a:pt x="50608" y="376522"/>
                    <a:pt x="458094" y="0"/>
                    <a:pt x="953521" y="0"/>
                  </a:cubicBezTo>
                  <a:close/>
                </a:path>
              </a:pathLst>
            </a:custGeom>
            <a:solidFill>
              <a:schemeClr val="tx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104" name="Rectangle 103"/>
            <p:cNvSpPr/>
            <p:nvPr/>
          </p:nvSpPr>
          <p:spPr>
            <a:xfrm>
              <a:off x="5863588" y="4507632"/>
              <a:ext cx="2199531" cy="354641"/>
            </a:xfrm>
            <a:prstGeom prst="rect">
              <a:avLst/>
            </a:prstGeom>
          </p:spPr>
          <p:txBody>
            <a:bodyPr wrap="square">
              <a:spAutoFit/>
            </a:bodyPr>
            <a:lstStyle/>
            <a:p>
              <a:pPr algn="r"/>
              <a:r>
                <a:rPr lang="en-US" sz="1700" b="1" dirty="0" smtClean="0">
                  <a:solidFill>
                    <a:srgbClr val="FFFFFF"/>
                  </a:solidFill>
                  <a:latin typeface="GT Pressura Mono"/>
                </a:rPr>
                <a:t>/</a:t>
              </a:r>
              <a:r>
                <a:rPr lang="en-US" sz="1700" b="1" kern="1200" dirty="0" smtClean="0">
                  <a:solidFill>
                    <a:srgbClr val="FFFFFF"/>
                  </a:solidFill>
                  <a:latin typeface="GT Pressura Mono"/>
                </a:rPr>
                <a:t>PERSPECTIVES</a:t>
              </a:r>
              <a:r>
                <a:rPr lang="en-US" sz="1700" b="1" dirty="0" smtClean="0">
                  <a:solidFill>
                    <a:srgbClr val="FFFFFF"/>
                  </a:solidFill>
                  <a:latin typeface="GT Pressura Mono"/>
                </a:rPr>
                <a:t>/</a:t>
              </a:r>
              <a:endParaRPr lang="en-US" sz="1700" b="1" kern="1200" dirty="0">
                <a:solidFill>
                  <a:srgbClr val="FFFFFF"/>
                </a:solidFill>
                <a:latin typeface="GT Pressura Mono"/>
              </a:endParaRPr>
            </a:p>
          </p:txBody>
        </p:sp>
        <p:sp>
          <p:nvSpPr>
            <p:cNvPr id="100" name="Rectangle 99"/>
            <p:cNvSpPr/>
            <p:nvPr/>
          </p:nvSpPr>
          <p:spPr>
            <a:xfrm>
              <a:off x="5369084" y="1765761"/>
              <a:ext cx="1702367" cy="354641"/>
            </a:xfrm>
            <a:prstGeom prst="rect">
              <a:avLst/>
            </a:prstGeom>
          </p:spPr>
          <p:txBody>
            <a:bodyPr wrap="none">
              <a:spAutoFit/>
            </a:bodyPr>
            <a:lstStyle/>
            <a:p>
              <a:pPr algn="r"/>
              <a:r>
                <a:rPr lang="en-US" sz="1700" b="1" dirty="0" smtClean="0">
                  <a:solidFill>
                    <a:schemeClr val="bg1"/>
                  </a:solidFill>
                  <a:latin typeface="GT Pressura Mono"/>
                </a:rPr>
                <a:t>&lt;</a:t>
              </a:r>
              <a:r>
                <a:rPr lang="en-US" sz="1700" b="1" kern="1200" dirty="0" smtClean="0">
                  <a:solidFill>
                    <a:schemeClr val="bg1"/>
                  </a:solidFill>
                  <a:latin typeface="GT Pressura Mono"/>
                </a:rPr>
                <a:t>PRACTICES&gt;</a:t>
              </a:r>
              <a:endParaRPr lang="en-US" sz="1700" b="1" kern="1200" dirty="0">
                <a:solidFill>
                  <a:schemeClr val="bg1"/>
                </a:solidFill>
                <a:latin typeface="GT Pressura Mono"/>
              </a:endParaRPr>
            </a:p>
          </p:txBody>
        </p:sp>
        <p:sp>
          <p:nvSpPr>
            <p:cNvPr id="87" name="Rectangle 86"/>
            <p:cNvSpPr/>
            <p:nvPr/>
          </p:nvSpPr>
          <p:spPr>
            <a:xfrm>
              <a:off x="3684851" y="3750771"/>
              <a:ext cx="1568722" cy="354641"/>
            </a:xfrm>
            <a:prstGeom prst="rect">
              <a:avLst/>
            </a:prstGeom>
          </p:spPr>
          <p:txBody>
            <a:bodyPr wrap="none">
              <a:spAutoFit/>
            </a:bodyPr>
            <a:lstStyle/>
            <a:p>
              <a:pPr algn="ctr"/>
              <a:r>
                <a:rPr lang="en-US" sz="1700" b="1" dirty="0" smtClean="0">
                  <a:solidFill>
                    <a:schemeClr val="bg1"/>
                  </a:solidFill>
                  <a:latin typeface="GT Pressura Mono"/>
                </a:rPr>
                <a:t>{C</a:t>
              </a:r>
              <a:r>
                <a:rPr lang="en-US" sz="1700" b="1" kern="1200" dirty="0" smtClean="0">
                  <a:solidFill>
                    <a:schemeClr val="bg1"/>
                  </a:solidFill>
                  <a:latin typeface="GT Pressura Mono"/>
                </a:rPr>
                <a:t>ONCEPTS}</a:t>
              </a:r>
              <a:endParaRPr lang="en-US" sz="1700" b="1" kern="1200" dirty="0">
                <a:solidFill>
                  <a:schemeClr val="bg1"/>
                </a:solidFill>
                <a:latin typeface="GT Pressura Mono"/>
              </a:endParaRPr>
            </a:p>
          </p:txBody>
        </p:sp>
      </p:grpSp>
      <p:pic>
        <p:nvPicPr>
          <p:cNvPr id="5" name="Picture 4" descr="Heart_Blue.png"/>
          <p:cNvPicPr>
            <a:picLocks noChangeAspect="1"/>
          </p:cNvPicPr>
          <p:nvPr/>
        </p:nvPicPr>
        <p:blipFill>
          <a:blip r:embed="rId4">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729521" y="2013816"/>
            <a:ext cx="704553" cy="506825"/>
          </a:xfrm>
          <a:prstGeom prst="rect">
            <a:avLst/>
          </a:prstGeom>
        </p:spPr>
      </p:pic>
      <p:pic>
        <p:nvPicPr>
          <p:cNvPr id="6" name="Picture 5" descr="Heart_Orange"/>
          <p:cNvPicPr>
            <a:picLocks noChangeAspect="1"/>
          </p:cNvPicPr>
          <p:nvPr/>
        </p:nvPicPr>
        <p:blipFill>
          <a:blip r:embed="rId5">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7305473" y="11618"/>
            <a:ext cx="742039" cy="533789"/>
          </a:xfrm>
          <a:prstGeom prst="rect">
            <a:avLst/>
          </a:prstGeom>
        </p:spPr>
      </p:pic>
      <p:pic>
        <p:nvPicPr>
          <p:cNvPr id="7" name="Picture 6" descr="Heart.png"/>
          <p:cNvPicPr>
            <a:picLocks noChangeAspect="1"/>
          </p:cNvPicPr>
          <p:nvPr/>
        </p:nvPicPr>
        <p:blipFill>
          <a:blip r:embed="rId6">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7688183" y="2997343"/>
            <a:ext cx="718658" cy="516970"/>
          </a:xfrm>
          <a:prstGeom prst="rect">
            <a:avLst/>
          </a:prstGeom>
        </p:spPr>
      </p:pic>
      <p:sp>
        <p:nvSpPr>
          <p:cNvPr id="40" name="TextBox 39"/>
          <p:cNvSpPr txBox="1"/>
          <p:nvPr/>
        </p:nvSpPr>
        <p:spPr>
          <a:xfrm>
            <a:off x="2012950" y="527050"/>
            <a:ext cx="184666" cy="369332"/>
          </a:xfrm>
          <a:prstGeom prst="rect">
            <a:avLst/>
          </a:prstGeom>
          <a:noFill/>
        </p:spPr>
        <p:txBody>
          <a:bodyPr wrap="none" rtlCol="0">
            <a:spAutoFit/>
          </a:bodyPr>
          <a:lstStyle/>
          <a:p>
            <a:endParaRPr lang="en-US"/>
          </a:p>
        </p:txBody>
      </p:sp>
      <p:sp>
        <p:nvSpPr>
          <p:cNvPr id="44" name="TextBox 43"/>
          <p:cNvSpPr txBox="1"/>
          <p:nvPr/>
        </p:nvSpPr>
        <p:spPr>
          <a:xfrm>
            <a:off x="-3336" y="2520641"/>
            <a:ext cx="2301457" cy="1779120"/>
          </a:xfrm>
          <a:prstGeom prst="rect">
            <a:avLst/>
          </a:prstGeom>
          <a:noFill/>
        </p:spPr>
        <p:txBody>
          <a:bodyPr wrap="square" rtlCol="0">
            <a:spAutoFit/>
          </a:bodyPr>
          <a:lstStyle/>
          <a:p>
            <a:pPr algn="ctr">
              <a:lnSpc>
                <a:spcPts val="2220"/>
              </a:lnSpc>
            </a:pPr>
            <a:r>
              <a:rPr lang="en-US" sz="1600" dirty="0" smtClean="0">
                <a:solidFill>
                  <a:srgbClr val="33AFF7"/>
                </a:solidFill>
                <a:latin typeface="GT Pressura Mono" pitchFamily="2" charset="0"/>
              </a:rPr>
              <a:t>{ Algorithms }</a:t>
            </a:r>
          </a:p>
          <a:p>
            <a:pPr algn="ctr">
              <a:lnSpc>
                <a:spcPts val="2220"/>
              </a:lnSpc>
            </a:pPr>
            <a:r>
              <a:rPr lang="en-US" sz="1600" dirty="0" smtClean="0">
                <a:solidFill>
                  <a:srgbClr val="33AFF7"/>
                </a:solidFill>
                <a:latin typeface="GT Pressura Mono" pitchFamily="2" charset="0"/>
              </a:rPr>
              <a:t>{ Decomposition }</a:t>
            </a:r>
          </a:p>
          <a:p>
            <a:pPr algn="ctr">
              <a:lnSpc>
                <a:spcPts val="2220"/>
              </a:lnSpc>
            </a:pPr>
            <a:r>
              <a:rPr lang="en-US" sz="1600" dirty="0" smtClean="0">
                <a:solidFill>
                  <a:srgbClr val="33AFF7"/>
                </a:solidFill>
                <a:latin typeface="GT Pressura Mono" pitchFamily="2" charset="0"/>
              </a:rPr>
              <a:t>{ Pattern Recognition }</a:t>
            </a:r>
          </a:p>
          <a:p>
            <a:pPr algn="ctr">
              <a:lnSpc>
                <a:spcPts val="2220"/>
              </a:lnSpc>
            </a:pPr>
            <a:r>
              <a:rPr lang="en-US" sz="1600" dirty="0" smtClean="0">
                <a:solidFill>
                  <a:srgbClr val="33AFF7"/>
                </a:solidFill>
                <a:latin typeface="GT Pressura Mono" pitchFamily="2" charset="0"/>
              </a:rPr>
              <a:t>{ Abstraction }</a:t>
            </a:r>
          </a:p>
          <a:p>
            <a:pPr algn="ctr">
              <a:lnSpc>
                <a:spcPts val="2220"/>
              </a:lnSpc>
            </a:pPr>
            <a:r>
              <a:rPr lang="en-US" sz="1600" dirty="0" smtClean="0">
                <a:solidFill>
                  <a:srgbClr val="33AFF7"/>
                </a:solidFill>
                <a:latin typeface="GT Pressura Mono" pitchFamily="2" charset="0"/>
              </a:rPr>
              <a:t>{ Logic }</a:t>
            </a:r>
          </a:p>
          <a:p>
            <a:pPr>
              <a:lnSpc>
                <a:spcPts val="2220"/>
              </a:lnSpc>
            </a:pPr>
            <a:endParaRPr lang="en-US" sz="1700" dirty="0">
              <a:solidFill>
                <a:srgbClr val="33AFF7"/>
              </a:solidFill>
              <a:latin typeface="GT Pressura Mono" pitchFamily="2" charset="0"/>
            </a:endParaRPr>
          </a:p>
        </p:txBody>
      </p:sp>
      <p:sp>
        <p:nvSpPr>
          <p:cNvPr id="45" name="TextBox 44"/>
          <p:cNvSpPr txBox="1"/>
          <p:nvPr/>
        </p:nvSpPr>
        <p:spPr>
          <a:xfrm>
            <a:off x="6581952" y="608400"/>
            <a:ext cx="2212462" cy="1214863"/>
          </a:xfrm>
          <a:prstGeom prst="rect">
            <a:avLst/>
          </a:prstGeom>
          <a:noFill/>
        </p:spPr>
        <p:txBody>
          <a:bodyPr wrap="square" rtlCol="0">
            <a:spAutoFit/>
          </a:bodyPr>
          <a:lstStyle/>
          <a:p>
            <a:pPr algn="ctr">
              <a:lnSpc>
                <a:spcPts val="2220"/>
              </a:lnSpc>
            </a:pPr>
            <a:r>
              <a:rPr lang="en-US" sz="1600" dirty="0" smtClean="0">
                <a:solidFill>
                  <a:schemeClr val="tx2"/>
                </a:solidFill>
                <a:latin typeface="GT Pressura Mono" pitchFamily="2" charset="0"/>
              </a:rPr>
              <a:t>&lt; Planning &gt;</a:t>
            </a:r>
          </a:p>
          <a:p>
            <a:pPr algn="ctr">
              <a:lnSpc>
                <a:spcPts val="2220"/>
              </a:lnSpc>
            </a:pPr>
            <a:r>
              <a:rPr lang="en-US" sz="1600" dirty="0" smtClean="0">
                <a:solidFill>
                  <a:schemeClr val="tx2"/>
                </a:solidFill>
                <a:latin typeface="GT Pressura Mono" pitchFamily="2" charset="0"/>
              </a:rPr>
              <a:t>&lt; Collaborating &gt;</a:t>
            </a:r>
          </a:p>
          <a:p>
            <a:pPr algn="ctr">
              <a:lnSpc>
                <a:spcPts val="2220"/>
              </a:lnSpc>
            </a:pPr>
            <a:r>
              <a:rPr lang="en-US" sz="1600" dirty="0" smtClean="0">
                <a:solidFill>
                  <a:schemeClr val="tx2"/>
                </a:solidFill>
                <a:latin typeface="GT Pressura Mono" pitchFamily="2" charset="0"/>
              </a:rPr>
              <a:t>&lt; Experimenting &gt;</a:t>
            </a:r>
          </a:p>
          <a:p>
            <a:pPr algn="ctr">
              <a:lnSpc>
                <a:spcPts val="2220"/>
              </a:lnSpc>
            </a:pPr>
            <a:r>
              <a:rPr lang="en-US" sz="1600" dirty="0" smtClean="0">
                <a:solidFill>
                  <a:schemeClr val="tx2"/>
                </a:solidFill>
                <a:latin typeface="GT Pressura Mono" pitchFamily="2" charset="0"/>
              </a:rPr>
              <a:t>&lt; Debugging &gt; </a:t>
            </a:r>
            <a:endParaRPr lang="en-US" sz="1600" dirty="0">
              <a:solidFill>
                <a:schemeClr val="tx2"/>
              </a:solidFill>
              <a:latin typeface="GT Pressura Mono" pitchFamily="2" charset="0"/>
            </a:endParaRPr>
          </a:p>
        </p:txBody>
      </p: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9732419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5215479" y="517559"/>
            <a:ext cx="3510509" cy="3807600"/>
          </a:xfrm>
          <a:prstGeom prst="rect">
            <a:avLst/>
          </a:prstGeom>
        </p:spPr>
        <p:txBody>
          <a:bodyPr lIns="91425" tIns="91425" rIns="91425" bIns="91425" anchor="t" anchorCtr="0">
            <a:noAutofit/>
          </a:bodyPr>
          <a:lstStyle/>
          <a:p>
            <a:pPr marL="0" lvl="0" indent="0" algn="ctr">
              <a:spcBef>
                <a:spcPts val="0"/>
              </a:spcBef>
              <a:buClr>
                <a:schemeClr val="lt1"/>
              </a:buClr>
              <a:buSzPct val="25000"/>
              <a:buFont typeface="Arial"/>
              <a:buNone/>
            </a:pPr>
            <a:r>
              <a:rPr lang="en" sz="3600" b="1" u="sng" dirty="0">
                <a:latin typeface="GT Pressura Mono" pitchFamily="2" charset="0"/>
              </a:rPr>
              <a:t>Logic</a:t>
            </a:r>
          </a:p>
          <a:p>
            <a:pPr marL="0" lvl="0" indent="0" rtl="0">
              <a:spcBef>
                <a:spcPts val="0"/>
              </a:spcBef>
              <a:buClr>
                <a:schemeClr val="lt1"/>
              </a:buClr>
              <a:buSzPct val="25000"/>
              <a:buFont typeface="Arial"/>
              <a:buNone/>
            </a:pPr>
            <a:endParaRPr lang="en-CA" sz="3600" b="1" dirty="0" smtClean="0">
              <a:latin typeface="GT Pressura Mono" pitchFamily="2" charset="0"/>
            </a:endParaRPr>
          </a:p>
          <a:p>
            <a:pPr marL="0" lvl="0" indent="0" algn="ctr" rtl="0">
              <a:spcBef>
                <a:spcPts val="0"/>
              </a:spcBef>
              <a:buClr>
                <a:schemeClr val="lt1"/>
              </a:buClr>
              <a:buSzPct val="25000"/>
              <a:buFont typeface="Arial"/>
              <a:buNone/>
            </a:pPr>
            <a:r>
              <a:rPr lang="en-CA" sz="2800" b="1" dirty="0" smtClean="0">
                <a:latin typeface="GT Pressura Mono" pitchFamily="2" charset="0"/>
              </a:rPr>
              <a:t>Analysing </a:t>
            </a:r>
            <a:br>
              <a:rPr lang="en-CA" sz="2800" b="1" dirty="0" smtClean="0">
                <a:latin typeface="GT Pressura Mono" pitchFamily="2" charset="0"/>
              </a:rPr>
            </a:br>
            <a:r>
              <a:rPr lang="en-CA" sz="2800" b="1" dirty="0" smtClean="0">
                <a:latin typeface="GT Pressura Mono" pitchFamily="2" charset="0"/>
              </a:rPr>
              <a:t>and </a:t>
            </a:r>
            <a:br>
              <a:rPr lang="en-CA" sz="2800" b="1" dirty="0" smtClean="0">
                <a:latin typeface="GT Pressura Mono" pitchFamily="2" charset="0"/>
              </a:rPr>
            </a:br>
            <a:r>
              <a:rPr lang="en-CA" sz="2800" b="1" dirty="0" smtClean="0">
                <a:latin typeface="GT Pressura Mono" pitchFamily="2" charset="0"/>
              </a:rPr>
              <a:t>Predicting </a:t>
            </a:r>
            <a:br>
              <a:rPr lang="en-CA" sz="2800" b="1" dirty="0" smtClean="0">
                <a:latin typeface="GT Pressura Mono" pitchFamily="2" charset="0"/>
              </a:rPr>
            </a:br>
            <a:r>
              <a:rPr lang="en-CA" sz="2800" b="1" dirty="0" smtClean="0">
                <a:latin typeface="GT Pressura Mono" pitchFamily="2" charset="0"/>
              </a:rPr>
              <a:t/>
            </a:r>
            <a:br>
              <a:rPr lang="en-CA" sz="2800" b="1" dirty="0" smtClean="0">
                <a:latin typeface="GT Pressura Mono" pitchFamily="2" charset="0"/>
              </a:rPr>
            </a:br>
            <a:r>
              <a:rPr lang="en-CA" b="1" dirty="0" smtClean="0">
                <a:solidFill>
                  <a:schemeClr val="bg1"/>
                </a:solidFill>
                <a:latin typeface="GT Pressura Mono" pitchFamily="2" charset="0"/>
              </a:rPr>
              <a:t>(cause &amp; effect)</a:t>
            </a:r>
            <a:endParaRPr b="1" dirty="0">
              <a:solidFill>
                <a:schemeClr val="bg1"/>
              </a:solidFill>
              <a:latin typeface="GT Pressura Mono" pitchFamily="2" charset="0"/>
            </a:endParaRPr>
          </a:p>
        </p:txBody>
      </p:sp>
      <p:sp>
        <p:nvSpPr>
          <p:cNvPr id="270" name="Shape 270"/>
          <p:cNvSpPr txBox="1"/>
          <p:nvPr/>
        </p:nvSpPr>
        <p:spPr>
          <a:xfrm>
            <a:off x="58911" y="206375"/>
            <a:ext cx="4398425" cy="3505809"/>
          </a:xfrm>
          <a:prstGeom prst="rect">
            <a:avLst/>
          </a:prstGeom>
          <a:noFill/>
          <a:ln>
            <a:noFill/>
          </a:ln>
        </p:spPr>
        <p:txBody>
          <a:bodyPr lIns="91425" tIns="91425" rIns="91425" bIns="91425" anchor="t" anchorCtr="0">
            <a:noAutofit/>
          </a:bodyPr>
          <a:lstStyle/>
          <a:p>
            <a:pPr lvl="0" algn="ctr" rtl="0">
              <a:spcBef>
                <a:spcPts val="0"/>
              </a:spcBef>
              <a:buNone/>
            </a:pPr>
            <a:r>
              <a:rPr lang="en" sz="2000" b="1" u="sng" dirty="0">
                <a:solidFill>
                  <a:schemeClr val="tx1"/>
                </a:solidFill>
                <a:latin typeface="GT Pressura Mono" pitchFamily="2" charset="0"/>
                <a:ea typeface="Calibri"/>
                <a:cs typeface="Calibri"/>
                <a:sym typeface="Calibri"/>
              </a:rPr>
              <a:t>Computational </a:t>
            </a:r>
            <a:r>
              <a:rPr lang="en" sz="2000" b="1" u="sng" dirty="0" smtClean="0">
                <a:solidFill>
                  <a:schemeClr val="tx1"/>
                </a:solidFill>
                <a:latin typeface="GT Pressura Mono" pitchFamily="2" charset="0"/>
                <a:ea typeface="Calibri"/>
                <a:cs typeface="Calibri"/>
                <a:sym typeface="Calibri"/>
              </a:rPr>
              <a:t>thinking</a:t>
            </a:r>
            <a:r>
              <a:rPr lang="en-CA" sz="2000" b="1" u="sng" dirty="0" smtClean="0">
                <a:solidFill>
                  <a:schemeClr val="tx1"/>
                </a:solidFill>
                <a:latin typeface="GT Pressura Mono" pitchFamily="2" charset="0"/>
                <a:ea typeface="Calibri"/>
                <a:cs typeface="Calibri"/>
                <a:sym typeface="Calibri"/>
              </a:rPr>
              <a:t> </a:t>
            </a:r>
            <a:r>
              <a:rPr lang="en" sz="2000" b="1" u="sng" dirty="0" smtClean="0">
                <a:solidFill>
                  <a:schemeClr val="tx1"/>
                </a:solidFill>
                <a:latin typeface="GT Pressura Mono" pitchFamily="2" charset="0"/>
                <a:ea typeface="Calibri"/>
                <a:cs typeface="Calibri"/>
                <a:sym typeface="Calibri"/>
              </a:rPr>
              <a:t>challenge</a:t>
            </a:r>
            <a:endParaRPr lang="en-CA" sz="2000" b="1" u="sng" dirty="0" smtClean="0">
              <a:solidFill>
                <a:schemeClr val="tx1"/>
              </a:solidFill>
              <a:latin typeface="GT Pressura Mono" pitchFamily="2" charset="0"/>
              <a:ea typeface="Calibri"/>
              <a:cs typeface="Calibri"/>
              <a:sym typeface="Calibri"/>
            </a:endParaRPr>
          </a:p>
          <a:p>
            <a:pPr lvl="0" algn="ctr" rtl="0">
              <a:spcBef>
                <a:spcPts val="0"/>
              </a:spcBef>
              <a:buNone/>
            </a:pPr>
            <a:endParaRPr lang="en-CA" sz="2400" dirty="0" smtClean="0">
              <a:solidFill>
                <a:srgbClr val="FF8B33"/>
              </a:solidFill>
              <a:latin typeface="GT Pressura Mono" pitchFamily="2" charset="0"/>
              <a:ea typeface="Calibri"/>
              <a:cs typeface="Calibri"/>
              <a:sym typeface="Calibri"/>
            </a:endParaRPr>
          </a:p>
          <a:p>
            <a:pPr algn="ctr"/>
            <a:r>
              <a:rPr lang="en-US" sz="2200" spc="-1" dirty="0" smtClean="0">
                <a:solidFill>
                  <a:schemeClr val="accent4"/>
                </a:solidFill>
                <a:uFill>
                  <a:solidFill>
                    <a:srgbClr val="FFFFFF"/>
                  </a:solidFill>
                </a:uFill>
                <a:latin typeface="GT Pressura Mono" pitchFamily="2" charset="0"/>
              </a:rPr>
              <a:t>If today is Friday, what is the day after the day before the day before tomorrow?</a:t>
            </a:r>
          </a:p>
          <a:p>
            <a:pPr lvl="0" rtl="0">
              <a:spcBef>
                <a:spcPts val="0"/>
              </a:spcBef>
              <a:buNone/>
            </a:pPr>
            <a:endParaRPr lang="en" sz="2400" dirty="0">
              <a:solidFill>
                <a:srgbClr val="FF8B33"/>
              </a:solidFill>
              <a:latin typeface="Calibri"/>
              <a:ea typeface="Calibri"/>
              <a:cs typeface="Calibri"/>
              <a:sym typeface="Calibri"/>
            </a:endParaRPr>
          </a:p>
          <a:p>
            <a:pPr lvl="0" rtl="0">
              <a:spcBef>
                <a:spcPts val="0"/>
              </a:spcBef>
              <a:buNone/>
            </a:pPr>
            <a:r>
              <a:rPr lang="en" sz="2400" dirty="0">
                <a:solidFill>
                  <a:srgbClr val="FF8B33"/>
                </a:solidFill>
                <a:latin typeface="Calibri"/>
                <a:ea typeface="Calibri"/>
                <a:cs typeface="Calibri"/>
                <a:sym typeface="Calibri"/>
              </a:rPr>
              <a:t> </a:t>
            </a:r>
          </a:p>
          <a:p>
            <a:pPr lvl="0">
              <a:spcBef>
                <a:spcPts val="0"/>
              </a:spcBef>
              <a:buNone/>
            </a:pPr>
            <a:endParaRPr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4592078" y="-1"/>
            <a:ext cx="4512733" cy="4168403"/>
          </a:xfrm>
          <a:prstGeom prst="rect">
            <a:avLst/>
          </a:prstGeom>
        </p:spPr>
        <p:txBody>
          <a:bodyPr lIns="91425" tIns="91425" rIns="91425" bIns="91425" anchor="t" anchorCtr="0">
            <a:noAutofit/>
          </a:bodyPr>
          <a:lstStyle/>
          <a:p>
            <a:pPr marL="0" lvl="0" indent="0" algn="ctr">
              <a:spcBef>
                <a:spcPts val="0"/>
              </a:spcBef>
              <a:buClr>
                <a:schemeClr val="lt1"/>
              </a:buClr>
              <a:buSzPct val="25000"/>
              <a:buFont typeface="Arial"/>
              <a:buNone/>
            </a:pPr>
            <a:r>
              <a:rPr lang="en-CA" sz="3600" b="1" dirty="0" smtClean="0">
                <a:latin typeface="GT Pressura Mono" pitchFamily="2" charset="0"/>
              </a:rPr>
              <a:t>Applying</a:t>
            </a:r>
          </a:p>
          <a:p>
            <a:pPr marL="0" lvl="0" indent="0" algn="ctr">
              <a:spcBef>
                <a:spcPts val="0"/>
              </a:spcBef>
              <a:buClr>
                <a:schemeClr val="lt1"/>
              </a:buClr>
              <a:buSzPct val="25000"/>
              <a:buFont typeface="Arial"/>
              <a:buNone/>
            </a:pPr>
            <a:endParaRPr lang="en-CA" sz="3600" b="1" dirty="0" smtClean="0">
              <a:latin typeface="GT Pressura Mono" pitchFamily="2" charset="0"/>
            </a:endParaRPr>
          </a:p>
          <a:p>
            <a:pPr marL="0" lvl="0" indent="0" algn="ctr">
              <a:lnSpc>
                <a:spcPct val="150000"/>
              </a:lnSpc>
              <a:spcBef>
                <a:spcPts val="0"/>
              </a:spcBef>
              <a:buClr>
                <a:schemeClr val="lt1"/>
              </a:buClr>
              <a:buSzPct val="25000"/>
              <a:buFont typeface="Arial"/>
              <a:buNone/>
            </a:pPr>
            <a:r>
              <a:rPr lang="en-CA" sz="3000" b="1" i="1" dirty="0" smtClean="0">
                <a:ln>
                  <a:solidFill>
                    <a:schemeClr val="bg2"/>
                  </a:solidFill>
                </a:ln>
                <a:solidFill>
                  <a:schemeClr val="bg1"/>
                </a:solidFill>
                <a:latin typeface="GT Pressura Mono" pitchFamily="2" charset="0"/>
              </a:rPr>
              <a:t>Decomposition</a:t>
            </a:r>
            <a:r>
              <a:rPr lang="en-CA" sz="3000" b="1" dirty="0" smtClean="0">
                <a:solidFill>
                  <a:schemeClr val="bg1"/>
                </a:solidFill>
                <a:latin typeface="GT Pressura Mono" pitchFamily="2" charset="0"/>
              </a:rPr>
              <a:t>,</a:t>
            </a:r>
            <a:endParaRPr lang="en-CA" sz="3000" b="1" i="1" dirty="0" smtClean="0">
              <a:solidFill>
                <a:schemeClr val="bg1"/>
              </a:solidFill>
              <a:latin typeface="GT Pressura Mono" pitchFamily="2" charset="0"/>
            </a:endParaRPr>
          </a:p>
          <a:p>
            <a:pPr marL="0" lvl="0" indent="0" algn="ctr">
              <a:lnSpc>
                <a:spcPct val="150000"/>
              </a:lnSpc>
              <a:spcBef>
                <a:spcPts val="0"/>
              </a:spcBef>
              <a:buClr>
                <a:schemeClr val="lt1"/>
              </a:buClr>
              <a:buSzPct val="25000"/>
              <a:buFont typeface="Arial"/>
              <a:buNone/>
            </a:pPr>
            <a:r>
              <a:rPr lang="en-CA" sz="3000" b="1" i="1" dirty="0" smtClean="0">
                <a:solidFill>
                  <a:schemeClr val="bg1"/>
                </a:solidFill>
                <a:latin typeface="GT Pressura Mono" pitchFamily="2" charset="0"/>
              </a:rPr>
              <a:t> </a:t>
            </a:r>
            <a:r>
              <a:rPr lang="en-CA" sz="3000" b="1" i="1" dirty="0" smtClean="0">
                <a:ln>
                  <a:solidFill>
                    <a:schemeClr val="bg2"/>
                  </a:solidFill>
                </a:ln>
                <a:solidFill>
                  <a:schemeClr val="bg1"/>
                </a:solidFill>
                <a:latin typeface="GT Pressura Mono" pitchFamily="2" charset="0"/>
              </a:rPr>
              <a:t>Logic</a:t>
            </a:r>
            <a:r>
              <a:rPr lang="en-CA" sz="3000" b="1" dirty="0" smtClean="0">
                <a:solidFill>
                  <a:schemeClr val="bg1"/>
                </a:solidFill>
                <a:latin typeface="GT Pressura Mono" pitchFamily="2" charset="0"/>
              </a:rPr>
              <a:t>, </a:t>
            </a:r>
          </a:p>
          <a:p>
            <a:pPr marL="0" lvl="0" indent="0" algn="ctr">
              <a:lnSpc>
                <a:spcPct val="150000"/>
              </a:lnSpc>
              <a:spcBef>
                <a:spcPts val="0"/>
              </a:spcBef>
              <a:buClr>
                <a:schemeClr val="lt1"/>
              </a:buClr>
              <a:buSzPct val="25000"/>
              <a:buFont typeface="Arial"/>
              <a:buNone/>
            </a:pPr>
            <a:r>
              <a:rPr lang="en-CA" sz="3000" b="1" dirty="0" smtClean="0">
                <a:latin typeface="GT Pressura Mono" pitchFamily="2" charset="0"/>
              </a:rPr>
              <a:t>and </a:t>
            </a:r>
          </a:p>
          <a:p>
            <a:pPr marL="0" lvl="0" indent="0" algn="ctr">
              <a:lnSpc>
                <a:spcPct val="150000"/>
              </a:lnSpc>
              <a:spcBef>
                <a:spcPts val="0"/>
              </a:spcBef>
              <a:buClr>
                <a:schemeClr val="lt1"/>
              </a:buClr>
              <a:buSzPct val="25000"/>
              <a:buFont typeface="Arial"/>
              <a:buNone/>
            </a:pPr>
            <a:r>
              <a:rPr lang="en-CA" sz="3000" b="1" i="1" dirty="0" smtClean="0">
                <a:ln>
                  <a:solidFill>
                    <a:schemeClr val="bg2"/>
                  </a:solidFill>
                </a:ln>
                <a:solidFill>
                  <a:schemeClr val="bg1"/>
                </a:solidFill>
                <a:latin typeface="GT Pressura Mono" pitchFamily="2" charset="0"/>
              </a:rPr>
              <a:t>Pattern Recognition</a:t>
            </a:r>
            <a:endParaRPr lang="en-CA" sz="3000" b="1" i="1" dirty="0">
              <a:ln>
                <a:solidFill>
                  <a:schemeClr val="bg2"/>
                </a:solidFill>
              </a:ln>
              <a:solidFill>
                <a:schemeClr val="bg1"/>
              </a:solidFill>
              <a:latin typeface="GT Pressura Mono" pitchFamily="2" charset="0"/>
            </a:endParaRPr>
          </a:p>
        </p:txBody>
      </p:sp>
      <p:sp>
        <p:nvSpPr>
          <p:cNvPr id="270" name="Shape 270"/>
          <p:cNvSpPr txBox="1"/>
          <p:nvPr/>
        </p:nvSpPr>
        <p:spPr>
          <a:xfrm>
            <a:off x="809625" y="254000"/>
            <a:ext cx="3381375" cy="4587875"/>
          </a:xfrm>
          <a:prstGeom prst="rect">
            <a:avLst/>
          </a:prstGeom>
          <a:noFill/>
          <a:ln>
            <a:noFill/>
          </a:ln>
        </p:spPr>
        <p:txBody>
          <a:bodyPr lIns="91425" tIns="91425" rIns="91425" bIns="91425" anchor="t" anchorCtr="0">
            <a:noAutofit/>
          </a:bodyPr>
          <a:lstStyle/>
          <a:p>
            <a:pPr>
              <a:lnSpc>
                <a:spcPct val="150000"/>
              </a:lnSpc>
            </a:pPr>
            <a:r>
              <a:rPr lang="en-US" sz="2800" spc="-1" dirty="0" smtClean="0">
                <a:solidFill>
                  <a:schemeClr val="tx1"/>
                </a:solidFill>
                <a:uFill>
                  <a:solidFill>
                    <a:srgbClr val="FFFFFF"/>
                  </a:solidFill>
                </a:uFill>
                <a:latin typeface="GT Pressura Mono" pitchFamily="2" charset="0"/>
              </a:rPr>
              <a:t>If </a:t>
            </a:r>
            <a:r>
              <a:rPr lang="en-US" sz="2800" spc="-1" dirty="0" smtClean="0">
                <a:solidFill>
                  <a:schemeClr val="accent4"/>
                </a:solidFill>
                <a:uFill>
                  <a:solidFill>
                    <a:srgbClr val="FFFFFF"/>
                  </a:solidFill>
                </a:uFill>
                <a:latin typeface="GT Pressura Mono" pitchFamily="2" charset="0"/>
              </a:rPr>
              <a:t>today </a:t>
            </a:r>
            <a:r>
              <a:rPr lang="en-US" sz="2800" spc="-1" dirty="0" smtClean="0">
                <a:solidFill>
                  <a:schemeClr val="tx1"/>
                </a:solidFill>
                <a:uFill>
                  <a:solidFill>
                    <a:srgbClr val="FFFFFF"/>
                  </a:solidFill>
                </a:uFill>
                <a:latin typeface="GT Pressura Mono" pitchFamily="2" charset="0"/>
              </a:rPr>
              <a:t>is </a:t>
            </a:r>
            <a:r>
              <a:rPr lang="en-US" sz="2800" spc="-1" dirty="0" smtClean="0">
                <a:solidFill>
                  <a:schemeClr val="accent4"/>
                </a:solidFill>
                <a:uFill>
                  <a:solidFill>
                    <a:srgbClr val="FFFFFF"/>
                  </a:solidFill>
                </a:uFill>
                <a:latin typeface="GT Pressura Mono" pitchFamily="2" charset="0"/>
              </a:rPr>
              <a:t>Friday,</a:t>
            </a:r>
            <a:r>
              <a:rPr lang="en-US" sz="2800" spc="-1" dirty="0" smtClean="0">
                <a:solidFill>
                  <a:schemeClr val="tx1"/>
                </a:solidFill>
                <a:uFill>
                  <a:solidFill>
                    <a:srgbClr val="FFFFFF"/>
                  </a:solidFill>
                </a:uFill>
                <a:latin typeface="GT Pressura Mono" pitchFamily="2" charset="0"/>
              </a:rPr>
              <a:t> </a:t>
            </a:r>
            <a:br>
              <a:rPr lang="en-US" sz="2800" spc="-1" dirty="0" smtClean="0">
                <a:solidFill>
                  <a:schemeClr val="tx1"/>
                </a:solidFill>
                <a:uFill>
                  <a:solidFill>
                    <a:srgbClr val="FFFFFF"/>
                  </a:solidFill>
                </a:uFill>
                <a:latin typeface="GT Pressura Mono" pitchFamily="2" charset="0"/>
              </a:rPr>
            </a:br>
            <a:r>
              <a:rPr lang="en-US" sz="2800" spc="-1" dirty="0" smtClean="0">
                <a:solidFill>
                  <a:schemeClr val="tx1"/>
                </a:solidFill>
                <a:uFill>
                  <a:solidFill>
                    <a:srgbClr val="FFFFFF"/>
                  </a:solidFill>
                </a:uFill>
                <a:latin typeface="GT Pressura Mono" pitchFamily="2" charset="0"/>
              </a:rPr>
              <a:t>what is </a:t>
            </a:r>
          </a:p>
          <a:p>
            <a:pPr>
              <a:lnSpc>
                <a:spcPct val="150000"/>
              </a:lnSpc>
            </a:pPr>
            <a:r>
              <a:rPr lang="en-US" sz="2800" spc="-1" dirty="0" smtClean="0">
                <a:solidFill>
                  <a:schemeClr val="tx1"/>
                </a:solidFill>
                <a:uFill>
                  <a:solidFill>
                    <a:srgbClr val="FFFFFF"/>
                  </a:solidFill>
                </a:uFill>
                <a:latin typeface="GT Pressura Mono" pitchFamily="2" charset="0"/>
              </a:rPr>
              <a:t>the day after </a:t>
            </a:r>
          </a:p>
          <a:p>
            <a:pPr>
              <a:lnSpc>
                <a:spcPct val="150000"/>
              </a:lnSpc>
            </a:pPr>
            <a:r>
              <a:rPr lang="en-US" sz="2800" spc="-1" dirty="0" smtClean="0">
                <a:solidFill>
                  <a:schemeClr val="tx1"/>
                </a:solidFill>
                <a:uFill>
                  <a:solidFill>
                    <a:srgbClr val="FFFFFF"/>
                  </a:solidFill>
                </a:uFill>
                <a:latin typeface="GT Pressura Mono" pitchFamily="2" charset="0"/>
              </a:rPr>
              <a:t>the day before </a:t>
            </a:r>
          </a:p>
          <a:p>
            <a:pPr>
              <a:lnSpc>
                <a:spcPct val="150000"/>
              </a:lnSpc>
            </a:pPr>
            <a:r>
              <a:rPr lang="en-US" sz="2800" spc="-1" dirty="0" smtClean="0">
                <a:solidFill>
                  <a:schemeClr val="tx1"/>
                </a:solidFill>
                <a:uFill>
                  <a:solidFill>
                    <a:srgbClr val="FFFFFF"/>
                  </a:solidFill>
                </a:uFill>
                <a:latin typeface="GT Pressura Mono" pitchFamily="2" charset="0"/>
              </a:rPr>
              <a:t>the day before </a:t>
            </a:r>
          </a:p>
          <a:p>
            <a:pPr>
              <a:lnSpc>
                <a:spcPct val="150000"/>
              </a:lnSpc>
            </a:pPr>
            <a:r>
              <a:rPr lang="en-US" sz="2800" spc="-1" dirty="0" smtClean="0">
                <a:solidFill>
                  <a:schemeClr val="tx1"/>
                </a:solidFill>
                <a:uFill>
                  <a:solidFill>
                    <a:srgbClr val="FFFFFF"/>
                  </a:solidFill>
                </a:uFill>
                <a:latin typeface="GT Pressura Mono" pitchFamily="2" charset="0"/>
              </a:rPr>
              <a:t>tomorrow?</a:t>
            </a:r>
          </a:p>
          <a:p>
            <a:pPr lvl="0" rtl="0">
              <a:spcBef>
                <a:spcPts val="0"/>
              </a:spcBef>
              <a:buNone/>
            </a:pPr>
            <a:endParaRPr lang="en" sz="2800" dirty="0">
              <a:solidFill>
                <a:srgbClr val="FF8B33"/>
              </a:solidFill>
              <a:latin typeface="Calibri"/>
              <a:ea typeface="Calibri"/>
              <a:cs typeface="Calibri"/>
              <a:sym typeface="Calibri"/>
            </a:endParaRPr>
          </a:p>
          <a:p>
            <a:pPr lvl="0" rtl="0">
              <a:spcBef>
                <a:spcPts val="0"/>
              </a:spcBef>
              <a:buNone/>
            </a:pPr>
            <a:r>
              <a:rPr lang="en" sz="2800" dirty="0">
                <a:solidFill>
                  <a:srgbClr val="FF8B33"/>
                </a:solidFill>
                <a:latin typeface="Calibri"/>
                <a:ea typeface="Calibri"/>
                <a:cs typeface="Calibri"/>
                <a:sym typeface="Calibri"/>
              </a:rPr>
              <a:t> </a:t>
            </a:r>
          </a:p>
          <a:p>
            <a:pPr lvl="0">
              <a:spcBef>
                <a:spcPts val="0"/>
              </a:spcBef>
              <a:buNone/>
            </a:pPr>
            <a:endParaRPr sz="1600"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4579015" y="0"/>
            <a:ext cx="4512733" cy="5143500"/>
          </a:xfrm>
          <a:prstGeom prst="rect">
            <a:avLst/>
          </a:prstGeom>
        </p:spPr>
        <p:txBody>
          <a:bodyPr lIns="91425" tIns="91425" rIns="91425" bIns="91425" anchor="t" anchorCtr="0">
            <a:noAutofit/>
          </a:bodyPr>
          <a:lstStyle/>
          <a:p>
            <a:pPr marL="0" lvl="0" indent="0" algn="ctr">
              <a:spcBef>
                <a:spcPts val="0"/>
              </a:spcBef>
              <a:buSzPct val="25000"/>
              <a:buNone/>
            </a:pPr>
            <a:r>
              <a:rPr lang="en-CA" sz="4000" b="1" dirty="0" smtClean="0">
                <a:latin typeface="GT Pressura Mono" pitchFamily="2" charset="0"/>
              </a:rPr>
              <a:t>Applying</a:t>
            </a:r>
          </a:p>
          <a:p>
            <a:pPr marL="0" lvl="0" indent="0" algn="ctr">
              <a:spcBef>
                <a:spcPts val="0"/>
              </a:spcBef>
              <a:buSzPct val="25000"/>
              <a:buNone/>
            </a:pPr>
            <a:endParaRPr lang="en-CA" sz="4000" b="1" dirty="0" smtClean="0">
              <a:latin typeface="GT Pressura Mono" pitchFamily="2" charset="0"/>
            </a:endParaRPr>
          </a:p>
          <a:p>
            <a:pPr marL="0" lvl="0" indent="0" algn="ctr">
              <a:lnSpc>
                <a:spcPct val="150000"/>
              </a:lnSpc>
              <a:spcBef>
                <a:spcPts val="0"/>
              </a:spcBef>
              <a:buSzPct val="25000"/>
              <a:buNone/>
            </a:pPr>
            <a:r>
              <a:rPr lang="en-CA" sz="3200" b="1" i="1" dirty="0" smtClean="0">
                <a:ln>
                  <a:solidFill>
                    <a:schemeClr val="bg2"/>
                  </a:solidFill>
                </a:ln>
                <a:solidFill>
                  <a:schemeClr val="bg1"/>
                </a:solidFill>
                <a:latin typeface="GT Pressura Mono" pitchFamily="2" charset="0"/>
              </a:rPr>
              <a:t>Decomposition</a:t>
            </a:r>
            <a:r>
              <a:rPr lang="en-CA" sz="3200" b="1" dirty="0" smtClean="0">
                <a:solidFill>
                  <a:schemeClr val="bg1"/>
                </a:solidFill>
                <a:latin typeface="GT Pressura Mono" pitchFamily="2" charset="0"/>
              </a:rPr>
              <a:t>,</a:t>
            </a:r>
            <a:endParaRPr lang="en-CA" sz="3200" b="1" i="1" dirty="0" smtClean="0">
              <a:solidFill>
                <a:schemeClr val="bg1"/>
              </a:solidFill>
              <a:latin typeface="GT Pressura Mono" pitchFamily="2" charset="0"/>
            </a:endParaRPr>
          </a:p>
          <a:p>
            <a:pPr marL="0" lvl="0" indent="0" algn="ctr">
              <a:lnSpc>
                <a:spcPct val="150000"/>
              </a:lnSpc>
              <a:spcBef>
                <a:spcPts val="0"/>
              </a:spcBef>
              <a:buSzPct val="25000"/>
              <a:buNone/>
            </a:pPr>
            <a:r>
              <a:rPr lang="en-CA" sz="3200" b="1" i="1" dirty="0" smtClean="0">
                <a:solidFill>
                  <a:schemeClr val="bg1"/>
                </a:solidFill>
                <a:latin typeface="GT Pressura Mono" pitchFamily="2" charset="0"/>
              </a:rPr>
              <a:t> </a:t>
            </a:r>
            <a:r>
              <a:rPr lang="en-CA" sz="3200" b="1" i="1" dirty="0" smtClean="0">
                <a:ln>
                  <a:solidFill>
                    <a:schemeClr val="bg2"/>
                  </a:solidFill>
                </a:ln>
                <a:solidFill>
                  <a:schemeClr val="bg1"/>
                </a:solidFill>
                <a:latin typeface="GT Pressura Mono" pitchFamily="2" charset="0"/>
              </a:rPr>
              <a:t>Logic</a:t>
            </a:r>
            <a:r>
              <a:rPr lang="en-CA" sz="3200" b="1" dirty="0" smtClean="0">
                <a:solidFill>
                  <a:schemeClr val="bg1"/>
                </a:solidFill>
                <a:latin typeface="GT Pressura Mono" pitchFamily="2" charset="0"/>
              </a:rPr>
              <a:t>, </a:t>
            </a:r>
          </a:p>
          <a:p>
            <a:pPr marL="0" lvl="0" indent="0" algn="ctr">
              <a:lnSpc>
                <a:spcPct val="150000"/>
              </a:lnSpc>
              <a:spcBef>
                <a:spcPts val="0"/>
              </a:spcBef>
              <a:buSzPct val="25000"/>
              <a:buNone/>
            </a:pPr>
            <a:r>
              <a:rPr lang="en-CA" sz="3200" b="1" dirty="0" smtClean="0">
                <a:latin typeface="GT Pressura Mono" pitchFamily="2" charset="0"/>
              </a:rPr>
              <a:t>and </a:t>
            </a:r>
          </a:p>
          <a:p>
            <a:pPr marL="0" lvl="0" indent="0" algn="ctr">
              <a:lnSpc>
                <a:spcPct val="150000"/>
              </a:lnSpc>
              <a:spcBef>
                <a:spcPts val="0"/>
              </a:spcBef>
              <a:buSzPct val="25000"/>
              <a:buNone/>
            </a:pPr>
            <a:r>
              <a:rPr lang="en-CA" sz="3200" b="1" i="1" dirty="0" smtClean="0">
                <a:ln>
                  <a:solidFill>
                    <a:schemeClr val="bg2"/>
                  </a:solidFill>
                </a:ln>
                <a:solidFill>
                  <a:schemeClr val="bg1"/>
                </a:solidFill>
                <a:latin typeface="GT Pressura Mono" pitchFamily="2" charset="0"/>
              </a:rPr>
              <a:t>Pattern Recognition</a:t>
            </a:r>
            <a:endParaRPr lang="en-CA" sz="3200" b="1" i="1" dirty="0">
              <a:ln>
                <a:solidFill>
                  <a:schemeClr val="bg2"/>
                </a:solidFill>
              </a:ln>
              <a:solidFill>
                <a:schemeClr val="bg1"/>
              </a:solidFill>
              <a:latin typeface="GT Pressura Mono" pitchFamily="2" charset="0"/>
            </a:endParaRPr>
          </a:p>
        </p:txBody>
      </p:sp>
      <p:sp>
        <p:nvSpPr>
          <p:cNvPr id="270" name="Shape 270"/>
          <p:cNvSpPr txBox="1"/>
          <p:nvPr/>
        </p:nvSpPr>
        <p:spPr>
          <a:xfrm>
            <a:off x="186236" y="666750"/>
            <a:ext cx="3941264" cy="3479800"/>
          </a:xfrm>
          <a:prstGeom prst="rect">
            <a:avLst/>
          </a:prstGeom>
          <a:noFill/>
          <a:ln>
            <a:noFill/>
          </a:ln>
        </p:spPr>
        <p:txBody>
          <a:bodyPr lIns="91425" tIns="91425" rIns="91425" bIns="91425" anchor="t" anchorCtr="0">
            <a:noAutofit/>
          </a:bodyPr>
          <a:lstStyle/>
          <a:p>
            <a:r>
              <a:rPr lang="en-US" sz="2800" spc="-1" dirty="0" smtClean="0">
                <a:solidFill>
                  <a:schemeClr val="tx1"/>
                </a:solidFill>
                <a:uFill>
                  <a:solidFill>
                    <a:srgbClr val="FFFFFF"/>
                  </a:solidFill>
                </a:uFill>
                <a:latin typeface="GT Pressura Mono" pitchFamily="2" charset="0"/>
              </a:rPr>
              <a:t>If </a:t>
            </a:r>
            <a:r>
              <a:rPr lang="en-US" sz="2800" spc="-1" dirty="0" smtClean="0">
                <a:solidFill>
                  <a:srgbClr val="EB581D"/>
                </a:solidFill>
                <a:uFill>
                  <a:solidFill>
                    <a:srgbClr val="FFFFFF"/>
                  </a:solidFill>
                </a:uFill>
                <a:latin typeface="GT Pressura Mono" pitchFamily="2" charset="0"/>
              </a:rPr>
              <a:t>today </a:t>
            </a:r>
            <a:r>
              <a:rPr lang="en-US" sz="2800" spc="-1" dirty="0" smtClean="0">
                <a:solidFill>
                  <a:schemeClr val="tx1"/>
                </a:solidFill>
                <a:uFill>
                  <a:solidFill>
                    <a:srgbClr val="FFFFFF"/>
                  </a:solidFill>
                </a:uFill>
                <a:latin typeface="GT Pressura Mono" pitchFamily="2" charset="0"/>
              </a:rPr>
              <a:t>is </a:t>
            </a:r>
            <a:r>
              <a:rPr lang="en-US" sz="2800" spc="-1" dirty="0" smtClean="0">
                <a:solidFill>
                  <a:srgbClr val="EB581D"/>
                </a:solidFill>
                <a:uFill>
                  <a:solidFill>
                    <a:srgbClr val="FFFFFF"/>
                  </a:solidFill>
                </a:uFill>
                <a:latin typeface="GT Pressura Mono" pitchFamily="2" charset="0"/>
              </a:rPr>
              <a:t>Friday</a:t>
            </a:r>
            <a:r>
              <a:rPr lang="en-US" sz="2800" spc="-1" dirty="0" smtClean="0">
                <a:solidFill>
                  <a:srgbClr val="33AFF7"/>
                </a:solidFill>
                <a:uFill>
                  <a:solidFill>
                    <a:srgbClr val="FFFFFF"/>
                  </a:solidFill>
                </a:uFill>
                <a:latin typeface="GT Pressura Mono" pitchFamily="2" charset="0"/>
              </a:rPr>
              <a:t>,</a:t>
            </a:r>
            <a:r>
              <a:rPr lang="en-US" sz="2800" b="1" spc="-1" dirty="0" smtClean="0">
                <a:solidFill>
                  <a:srgbClr val="33AFF7"/>
                </a:solidFill>
                <a:uFill>
                  <a:solidFill>
                    <a:srgbClr val="FFFFFF"/>
                  </a:solidFill>
                </a:uFill>
                <a:latin typeface="GT Pressura Mono" pitchFamily="2" charset="0"/>
              </a:rPr>
              <a:t> </a:t>
            </a:r>
            <a:r>
              <a:rPr lang="en-US" sz="2800" spc="-1" dirty="0" smtClean="0">
                <a:solidFill>
                  <a:schemeClr val="tx1"/>
                </a:solidFill>
                <a:uFill>
                  <a:solidFill>
                    <a:srgbClr val="FFFFFF"/>
                  </a:solidFill>
                </a:uFill>
                <a:latin typeface="GT Pressura Mono" pitchFamily="2" charset="0"/>
              </a:rPr>
              <a:t/>
            </a:r>
            <a:br>
              <a:rPr lang="en-US" sz="2800" spc="-1" dirty="0" smtClean="0">
                <a:solidFill>
                  <a:schemeClr val="tx1"/>
                </a:solidFill>
                <a:uFill>
                  <a:solidFill>
                    <a:srgbClr val="FFFFFF"/>
                  </a:solidFill>
                </a:uFill>
                <a:latin typeface="GT Pressura Mono" pitchFamily="2" charset="0"/>
              </a:rPr>
            </a:br>
            <a:r>
              <a:rPr lang="en-US" sz="2800" spc="-1" dirty="0" smtClean="0">
                <a:solidFill>
                  <a:schemeClr val="tx1"/>
                </a:solidFill>
                <a:uFill>
                  <a:solidFill>
                    <a:srgbClr val="FFFFFF"/>
                  </a:solidFill>
                </a:uFill>
                <a:latin typeface="GT Pressura Mono" pitchFamily="2" charset="0"/>
              </a:rPr>
              <a:t>what is </a:t>
            </a:r>
          </a:p>
          <a:p>
            <a:r>
              <a:rPr lang="en-US" sz="2800" spc="-1" dirty="0" smtClean="0">
                <a:solidFill>
                  <a:schemeClr val="tx1"/>
                </a:solidFill>
                <a:uFill>
                  <a:solidFill>
                    <a:srgbClr val="FFFFFF"/>
                  </a:solidFill>
                </a:uFill>
                <a:latin typeface="GT Pressura Mono" pitchFamily="2" charset="0"/>
              </a:rPr>
              <a:t>  the day after </a:t>
            </a:r>
          </a:p>
          <a:p>
            <a:r>
              <a:rPr lang="en-US" sz="2800" spc="-1" dirty="0" smtClean="0">
                <a:solidFill>
                  <a:schemeClr val="accent2"/>
                </a:solidFill>
                <a:uFill>
                  <a:solidFill>
                    <a:srgbClr val="FFFFFF"/>
                  </a:solidFill>
                </a:uFill>
                <a:latin typeface="GT Pressura Mono" pitchFamily="2" charset="0"/>
              </a:rPr>
              <a:t>     </a:t>
            </a:r>
            <a:r>
              <a:rPr lang="en-US" sz="2800" spc="-1" dirty="0" smtClean="0">
                <a:solidFill>
                  <a:schemeClr val="tx1"/>
                </a:solidFill>
                <a:uFill>
                  <a:solidFill>
                    <a:srgbClr val="FFFFFF"/>
                  </a:solidFill>
                </a:uFill>
                <a:latin typeface="GT Pressura Mono" pitchFamily="2" charset="0"/>
              </a:rPr>
              <a:t>the day before </a:t>
            </a:r>
          </a:p>
          <a:p>
            <a:r>
              <a:rPr lang="en-US" sz="2800" spc="-1" dirty="0" smtClean="0">
                <a:solidFill>
                  <a:srgbClr val="0000FF"/>
                </a:solidFill>
                <a:uFill>
                  <a:solidFill>
                    <a:srgbClr val="FFFFFF"/>
                  </a:solidFill>
                </a:uFill>
                <a:latin typeface="GT Pressura Mono" pitchFamily="2" charset="0"/>
              </a:rPr>
              <a:t>          </a:t>
            </a:r>
            <a:r>
              <a:rPr lang="en-US" sz="2800" spc="-1" dirty="0" smtClean="0">
                <a:solidFill>
                  <a:schemeClr val="tx1"/>
                </a:solidFill>
                <a:uFill>
                  <a:solidFill>
                    <a:srgbClr val="FFFFFF"/>
                  </a:solidFill>
                </a:uFill>
                <a:latin typeface="GT Pressura Mono" pitchFamily="2" charset="0"/>
              </a:rPr>
              <a:t>the day before         </a:t>
            </a:r>
          </a:p>
          <a:p>
            <a:r>
              <a:rPr lang="en-US" sz="2800" spc="-1" dirty="0" smtClean="0">
                <a:solidFill>
                  <a:schemeClr val="tx1"/>
                </a:solidFill>
                <a:uFill>
                  <a:solidFill>
                    <a:srgbClr val="FFFFFF"/>
                  </a:solidFill>
                </a:uFill>
                <a:latin typeface="GT Pressura Mono" pitchFamily="2" charset="0"/>
              </a:rPr>
              <a:t>	</a:t>
            </a:r>
            <a:r>
              <a:rPr lang="en-US" sz="2800" spc="-1" dirty="0" smtClean="0">
                <a:solidFill>
                  <a:srgbClr val="008000"/>
                </a:solidFill>
                <a:uFill>
                  <a:solidFill>
                    <a:srgbClr val="FFFFFF"/>
                  </a:solidFill>
                </a:uFill>
                <a:latin typeface="GT Pressura Mono" pitchFamily="2" charset="0"/>
              </a:rPr>
              <a:t>  	</a:t>
            </a:r>
            <a:r>
              <a:rPr lang="en-US" sz="2800" spc="-1" dirty="0" smtClean="0">
                <a:solidFill>
                  <a:schemeClr val="tx1"/>
                </a:solidFill>
                <a:uFill>
                  <a:solidFill>
                    <a:srgbClr val="FFFFFF"/>
                  </a:solidFill>
                </a:uFill>
                <a:latin typeface="GT Pressura Mono" pitchFamily="2" charset="0"/>
              </a:rPr>
              <a:t>tomorrow?</a:t>
            </a:r>
          </a:p>
          <a:p>
            <a:pPr lvl="0" rtl="0">
              <a:spcBef>
                <a:spcPts val="0"/>
              </a:spcBef>
              <a:buNone/>
            </a:pPr>
            <a:endParaRPr lang="en" sz="2800" dirty="0">
              <a:solidFill>
                <a:srgbClr val="FF8B33"/>
              </a:solidFill>
              <a:latin typeface="Calibri"/>
              <a:ea typeface="Calibri"/>
              <a:cs typeface="Calibri"/>
              <a:sym typeface="Calibri"/>
            </a:endParaRPr>
          </a:p>
          <a:p>
            <a:pPr lvl="0" rtl="0">
              <a:spcBef>
                <a:spcPts val="0"/>
              </a:spcBef>
              <a:buNone/>
            </a:pPr>
            <a:r>
              <a:rPr lang="en" sz="2800" dirty="0">
                <a:solidFill>
                  <a:srgbClr val="FF8B33"/>
                </a:solidFill>
                <a:latin typeface="Calibri"/>
                <a:ea typeface="Calibri"/>
                <a:cs typeface="Calibri"/>
                <a:sym typeface="Calibri"/>
              </a:rPr>
              <a:t> </a:t>
            </a:r>
          </a:p>
          <a:p>
            <a:pPr lvl="0">
              <a:spcBef>
                <a:spcPts val="0"/>
              </a:spcBef>
              <a:buNone/>
            </a:pPr>
            <a:endParaRPr sz="2800"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4592078" y="0"/>
            <a:ext cx="4512733" cy="5143500"/>
          </a:xfrm>
          <a:prstGeom prst="rect">
            <a:avLst/>
          </a:prstGeom>
        </p:spPr>
        <p:txBody>
          <a:bodyPr lIns="91425" tIns="91425" rIns="91425" bIns="91425" anchor="t" anchorCtr="0">
            <a:noAutofit/>
          </a:bodyPr>
          <a:lstStyle/>
          <a:p>
            <a:pPr marL="0" lvl="0" indent="0" algn="ctr">
              <a:spcBef>
                <a:spcPts val="0"/>
              </a:spcBef>
              <a:buSzPct val="25000"/>
              <a:buNone/>
            </a:pPr>
            <a:r>
              <a:rPr lang="en-CA" sz="4000" b="1" dirty="0" smtClean="0">
                <a:latin typeface="GT Pressura Mono" pitchFamily="2" charset="0"/>
              </a:rPr>
              <a:t>Applying</a:t>
            </a:r>
          </a:p>
          <a:p>
            <a:pPr marL="0" lvl="0" indent="0" algn="ctr">
              <a:spcBef>
                <a:spcPts val="0"/>
              </a:spcBef>
              <a:buSzPct val="25000"/>
              <a:buNone/>
            </a:pPr>
            <a:endParaRPr lang="en-CA" sz="4000" b="1" dirty="0" smtClean="0">
              <a:latin typeface="GT Pressura Mono" pitchFamily="2" charset="0"/>
            </a:endParaRPr>
          </a:p>
          <a:p>
            <a:pPr marL="0" lvl="0" indent="0" algn="ctr">
              <a:lnSpc>
                <a:spcPct val="150000"/>
              </a:lnSpc>
              <a:spcBef>
                <a:spcPts val="0"/>
              </a:spcBef>
              <a:buSzPct val="25000"/>
              <a:buNone/>
            </a:pPr>
            <a:r>
              <a:rPr lang="en-CA" sz="3200" b="1" i="1" dirty="0" smtClean="0">
                <a:ln>
                  <a:solidFill>
                    <a:schemeClr val="bg2"/>
                  </a:solidFill>
                </a:ln>
                <a:solidFill>
                  <a:schemeClr val="bg1"/>
                </a:solidFill>
                <a:latin typeface="GT Pressura Mono" pitchFamily="2" charset="0"/>
              </a:rPr>
              <a:t>Decomposition</a:t>
            </a:r>
            <a:r>
              <a:rPr lang="en-CA" sz="3200" b="1" dirty="0" smtClean="0">
                <a:solidFill>
                  <a:schemeClr val="bg1"/>
                </a:solidFill>
                <a:latin typeface="GT Pressura Mono" pitchFamily="2" charset="0"/>
              </a:rPr>
              <a:t>,</a:t>
            </a:r>
            <a:endParaRPr lang="en-CA" sz="3200" b="1" i="1" dirty="0" smtClean="0">
              <a:solidFill>
                <a:schemeClr val="bg1"/>
              </a:solidFill>
              <a:latin typeface="GT Pressura Mono" pitchFamily="2" charset="0"/>
            </a:endParaRPr>
          </a:p>
          <a:p>
            <a:pPr marL="0" lvl="0" indent="0" algn="ctr">
              <a:lnSpc>
                <a:spcPct val="150000"/>
              </a:lnSpc>
              <a:spcBef>
                <a:spcPts val="0"/>
              </a:spcBef>
              <a:buSzPct val="25000"/>
              <a:buNone/>
            </a:pPr>
            <a:r>
              <a:rPr lang="en-CA" sz="3200" b="1" i="1" dirty="0" smtClean="0">
                <a:solidFill>
                  <a:schemeClr val="bg1"/>
                </a:solidFill>
                <a:latin typeface="GT Pressura Mono" pitchFamily="2" charset="0"/>
              </a:rPr>
              <a:t> </a:t>
            </a:r>
            <a:r>
              <a:rPr lang="en-CA" sz="3200" b="1" i="1" dirty="0" smtClean="0">
                <a:ln>
                  <a:solidFill>
                    <a:schemeClr val="bg2"/>
                  </a:solidFill>
                </a:ln>
                <a:solidFill>
                  <a:schemeClr val="bg1"/>
                </a:solidFill>
                <a:latin typeface="GT Pressura Mono" pitchFamily="2" charset="0"/>
              </a:rPr>
              <a:t>Logic</a:t>
            </a:r>
            <a:r>
              <a:rPr lang="en-CA" sz="3200" b="1" dirty="0" smtClean="0">
                <a:solidFill>
                  <a:schemeClr val="bg1"/>
                </a:solidFill>
                <a:latin typeface="GT Pressura Mono" pitchFamily="2" charset="0"/>
              </a:rPr>
              <a:t>, </a:t>
            </a:r>
          </a:p>
          <a:p>
            <a:pPr marL="0" lvl="0" indent="0" algn="ctr">
              <a:lnSpc>
                <a:spcPct val="150000"/>
              </a:lnSpc>
              <a:spcBef>
                <a:spcPts val="0"/>
              </a:spcBef>
              <a:buSzPct val="25000"/>
              <a:buNone/>
            </a:pPr>
            <a:r>
              <a:rPr lang="en-CA" sz="3200" b="1" dirty="0" smtClean="0">
                <a:latin typeface="GT Pressura Mono" pitchFamily="2" charset="0"/>
              </a:rPr>
              <a:t>and </a:t>
            </a:r>
          </a:p>
          <a:p>
            <a:pPr marL="0" lvl="0" indent="0" algn="ctr">
              <a:lnSpc>
                <a:spcPct val="150000"/>
              </a:lnSpc>
              <a:spcBef>
                <a:spcPts val="0"/>
              </a:spcBef>
              <a:buSzPct val="25000"/>
              <a:buNone/>
            </a:pPr>
            <a:r>
              <a:rPr lang="en-CA" sz="3200" b="1" i="1" dirty="0" smtClean="0">
                <a:ln>
                  <a:solidFill>
                    <a:schemeClr val="bg2"/>
                  </a:solidFill>
                </a:ln>
                <a:solidFill>
                  <a:schemeClr val="bg1"/>
                </a:solidFill>
                <a:latin typeface="GT Pressura Mono" pitchFamily="2" charset="0"/>
              </a:rPr>
              <a:t>Pattern Recognition</a:t>
            </a:r>
            <a:endParaRPr lang="en-CA" sz="3200" b="1" i="1" dirty="0">
              <a:ln>
                <a:solidFill>
                  <a:schemeClr val="bg2"/>
                </a:solidFill>
              </a:ln>
              <a:solidFill>
                <a:schemeClr val="bg1"/>
              </a:solidFill>
              <a:latin typeface="GT Pressura Mono" pitchFamily="2" charset="0"/>
            </a:endParaRPr>
          </a:p>
        </p:txBody>
      </p:sp>
      <p:sp>
        <p:nvSpPr>
          <p:cNvPr id="270" name="Shape 270"/>
          <p:cNvSpPr txBox="1"/>
          <p:nvPr/>
        </p:nvSpPr>
        <p:spPr>
          <a:xfrm>
            <a:off x="71974" y="448142"/>
            <a:ext cx="4398425" cy="3218983"/>
          </a:xfrm>
          <a:prstGeom prst="rect">
            <a:avLst/>
          </a:prstGeom>
          <a:noFill/>
          <a:ln>
            <a:noFill/>
          </a:ln>
        </p:spPr>
        <p:txBody>
          <a:bodyPr lIns="91425" tIns="91425" rIns="91425" bIns="91425" anchor="t" anchorCtr="0">
            <a:noAutofit/>
          </a:bodyPr>
          <a:lstStyle/>
          <a:p>
            <a:r>
              <a:rPr lang="en-CA" sz="2400" dirty="0" smtClean="0">
                <a:solidFill>
                  <a:schemeClr val="accent4"/>
                </a:solidFill>
                <a:latin typeface="GT Pressura Mono" pitchFamily="2" charset="0"/>
                <a:ea typeface="Calibri"/>
                <a:cs typeface="Calibri"/>
                <a:sym typeface="Calibri"/>
              </a:rPr>
              <a:t>Is this a simpler problem now?</a:t>
            </a:r>
          </a:p>
          <a:p>
            <a:pPr lvl="0" rtl="0">
              <a:spcBef>
                <a:spcPts val="0"/>
              </a:spcBef>
              <a:buNone/>
            </a:pPr>
            <a:endParaRPr lang="en-CA" sz="2400" dirty="0" smtClean="0">
              <a:solidFill>
                <a:srgbClr val="FF8B33"/>
              </a:solidFill>
              <a:latin typeface="GT Pressura Mono" pitchFamily="2" charset="0"/>
              <a:ea typeface="Calibri"/>
              <a:cs typeface="Calibri"/>
              <a:sym typeface="Calibri"/>
            </a:endParaRPr>
          </a:p>
          <a:p>
            <a:r>
              <a:rPr lang="en-US" sz="2400" spc="-1" dirty="0" smtClean="0">
                <a:solidFill>
                  <a:schemeClr val="tx1"/>
                </a:solidFill>
                <a:uFill>
                  <a:solidFill>
                    <a:srgbClr val="FFFFFF"/>
                  </a:solidFill>
                </a:uFill>
                <a:latin typeface="GT Pressura Mono" pitchFamily="2" charset="0"/>
              </a:rPr>
              <a:t>If today is Friday, what is </a:t>
            </a:r>
            <a:br>
              <a:rPr lang="en-US" sz="2400" spc="-1" dirty="0" smtClean="0">
                <a:solidFill>
                  <a:schemeClr val="tx1"/>
                </a:solidFill>
                <a:uFill>
                  <a:solidFill>
                    <a:srgbClr val="FFFFFF"/>
                  </a:solidFill>
                </a:uFill>
                <a:latin typeface="GT Pressura Mono" pitchFamily="2" charset="0"/>
              </a:rPr>
            </a:br>
            <a:r>
              <a:rPr lang="en-US" sz="2400" spc="-1" dirty="0" smtClean="0">
                <a:solidFill>
                  <a:schemeClr val="accent4"/>
                </a:solidFill>
                <a:uFill>
                  <a:solidFill>
                    <a:srgbClr val="FFFFFF"/>
                  </a:solidFill>
                </a:uFill>
                <a:latin typeface="GT Pressura Mono" pitchFamily="2" charset="0"/>
              </a:rPr>
              <a:t>(</a:t>
            </a:r>
            <a:r>
              <a:rPr lang="en-US" sz="2400" spc="-1" dirty="0" smtClean="0">
                <a:solidFill>
                  <a:schemeClr val="tx1"/>
                </a:solidFill>
                <a:uFill>
                  <a:solidFill>
                    <a:srgbClr val="FFFFFF"/>
                  </a:solidFill>
                </a:uFill>
                <a:latin typeface="GT Pressura Mono" pitchFamily="2" charset="0"/>
              </a:rPr>
              <a:t>the day after </a:t>
            </a:r>
            <a:r>
              <a:rPr lang="en-US" sz="2400" spc="-1" dirty="0" smtClean="0">
                <a:solidFill>
                  <a:schemeClr val="accent4"/>
                </a:solidFill>
                <a:uFill>
                  <a:solidFill>
                    <a:srgbClr val="FFFFFF"/>
                  </a:solidFill>
                </a:uFill>
                <a:latin typeface="GT Pressura Mono" pitchFamily="2" charset="0"/>
              </a:rPr>
              <a:t>(</a:t>
            </a:r>
            <a:r>
              <a:rPr lang="en-US" sz="2400" spc="-1" dirty="0" smtClean="0">
                <a:solidFill>
                  <a:schemeClr val="tx1"/>
                </a:solidFill>
                <a:uFill>
                  <a:solidFill>
                    <a:srgbClr val="FFFFFF"/>
                  </a:solidFill>
                </a:uFill>
                <a:latin typeface="GT Pressura Mono" pitchFamily="2" charset="0"/>
              </a:rPr>
              <a:t>the day before </a:t>
            </a:r>
            <a:r>
              <a:rPr lang="en-US" sz="2400" spc="-1" dirty="0" smtClean="0">
                <a:solidFill>
                  <a:schemeClr val="accent4"/>
                </a:solidFill>
                <a:uFill>
                  <a:solidFill>
                    <a:srgbClr val="FFFFFF"/>
                  </a:solidFill>
                </a:uFill>
                <a:latin typeface="GT Pressura Mono" pitchFamily="2" charset="0"/>
              </a:rPr>
              <a:t>(</a:t>
            </a:r>
            <a:r>
              <a:rPr lang="en-US" sz="2400" spc="-1" dirty="0" smtClean="0">
                <a:solidFill>
                  <a:schemeClr val="tx1"/>
                </a:solidFill>
                <a:uFill>
                  <a:solidFill>
                    <a:srgbClr val="FFFFFF"/>
                  </a:solidFill>
                </a:uFill>
                <a:latin typeface="GT Pressura Mono" pitchFamily="2" charset="0"/>
              </a:rPr>
              <a:t>the day before </a:t>
            </a:r>
            <a:r>
              <a:rPr lang="en-US" sz="2400" spc="-1" dirty="0" smtClean="0">
                <a:solidFill>
                  <a:schemeClr val="accent4"/>
                </a:solidFill>
                <a:uFill>
                  <a:solidFill>
                    <a:srgbClr val="FFFFFF"/>
                  </a:solidFill>
                </a:uFill>
                <a:latin typeface="GT Pressura Mono" pitchFamily="2" charset="0"/>
              </a:rPr>
              <a:t>(</a:t>
            </a:r>
            <a:r>
              <a:rPr lang="en-US" sz="2400" spc="-1" dirty="0" smtClean="0">
                <a:solidFill>
                  <a:schemeClr val="tx1"/>
                </a:solidFill>
                <a:uFill>
                  <a:solidFill>
                    <a:srgbClr val="FFFFFF"/>
                  </a:solidFill>
                </a:uFill>
                <a:latin typeface="GT Pressura Mono" pitchFamily="2" charset="0"/>
              </a:rPr>
              <a:t>tomorrow</a:t>
            </a:r>
            <a:r>
              <a:rPr lang="en-US" sz="2400" spc="-1" dirty="0" smtClean="0">
                <a:solidFill>
                  <a:schemeClr val="accent4"/>
                </a:solidFill>
                <a:uFill>
                  <a:solidFill>
                    <a:srgbClr val="FFFFFF"/>
                  </a:solidFill>
                </a:uFill>
                <a:latin typeface="GT Pressura Mono" pitchFamily="2" charset="0"/>
              </a:rPr>
              <a:t>))))</a:t>
            </a:r>
            <a:r>
              <a:rPr lang="en-US" sz="2400" spc="-1" dirty="0" smtClean="0">
                <a:solidFill>
                  <a:schemeClr val="tx1"/>
                </a:solidFill>
                <a:uFill>
                  <a:solidFill>
                    <a:srgbClr val="FFFFFF"/>
                  </a:solidFill>
                </a:uFill>
                <a:latin typeface="GT Pressura Mono" pitchFamily="2" charset="0"/>
              </a:rPr>
              <a:t> ?</a:t>
            </a:r>
          </a:p>
          <a:p>
            <a:pPr lvl="0" rtl="0">
              <a:spcBef>
                <a:spcPts val="0"/>
              </a:spcBef>
              <a:buNone/>
            </a:pPr>
            <a:endParaRPr lang="en" sz="3200" dirty="0">
              <a:solidFill>
                <a:srgbClr val="FF8B33"/>
              </a:solidFill>
              <a:latin typeface="Calibri"/>
              <a:ea typeface="Calibri"/>
              <a:cs typeface="Calibri"/>
              <a:sym typeface="Calibri"/>
            </a:endParaRPr>
          </a:p>
          <a:p>
            <a:pPr lvl="0" rtl="0">
              <a:spcBef>
                <a:spcPts val="0"/>
              </a:spcBef>
              <a:buNone/>
            </a:pPr>
            <a:r>
              <a:rPr lang="en" sz="3200" dirty="0">
                <a:solidFill>
                  <a:srgbClr val="FF8B33"/>
                </a:solidFill>
                <a:latin typeface="Calibri"/>
                <a:ea typeface="Calibri"/>
                <a:cs typeface="Calibri"/>
                <a:sym typeface="Calibri"/>
              </a:rPr>
              <a:t> </a:t>
            </a:r>
          </a:p>
          <a:p>
            <a:pPr lvl="0">
              <a:spcBef>
                <a:spcPts val="0"/>
              </a:spcBef>
              <a:buNone/>
            </a:pPr>
            <a:endParaRPr sz="1800" dirty="0"/>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4699000" y="0"/>
            <a:ext cx="4445000" cy="4906433"/>
          </a:xfrm>
          <a:prstGeom prst="rect">
            <a:avLst/>
          </a:prstGeom>
        </p:spPr>
        <p:txBody>
          <a:bodyPr lIns="91425" tIns="91425" rIns="91425" bIns="91425" anchor="t" anchorCtr="0">
            <a:noAutofit/>
          </a:bodyPr>
          <a:lstStyle/>
          <a:p>
            <a:pPr marL="0" lvl="0" indent="0" algn="ctr">
              <a:spcBef>
                <a:spcPts val="0"/>
              </a:spcBef>
              <a:buClr>
                <a:schemeClr val="accent4"/>
              </a:buClr>
              <a:buSzPct val="25000"/>
              <a:buNone/>
            </a:pPr>
            <a:r>
              <a:rPr lang="en-US" sz="2800" b="1" dirty="0" smtClean="0">
                <a:latin typeface="GT Pressura Mono" pitchFamily="2" charset="0"/>
              </a:rPr>
              <a:t> Computational thinking applied!</a:t>
            </a:r>
            <a:br>
              <a:rPr lang="en-US" sz="2800" b="1" dirty="0" smtClean="0">
                <a:latin typeface="GT Pressura Mono" pitchFamily="2" charset="0"/>
              </a:rPr>
            </a:br>
            <a:endParaRPr lang="en-US" sz="2800" b="1" dirty="0" smtClean="0">
              <a:latin typeface="GT Pressura Mono" pitchFamily="2" charset="0"/>
            </a:endParaRPr>
          </a:p>
          <a:p>
            <a:pPr marL="0" indent="0">
              <a:spcBef>
                <a:spcPts val="0"/>
              </a:spcBef>
              <a:buClr>
                <a:schemeClr val="accent4"/>
              </a:buClr>
              <a:buSzPct val="75000"/>
              <a:buFont typeface="Wingdings" charset="2"/>
              <a:buChar char="ü"/>
            </a:pPr>
            <a:r>
              <a:rPr lang="en-US" sz="2800" b="1" dirty="0" smtClean="0">
                <a:latin typeface="GT Pressura Mono" pitchFamily="2" charset="0"/>
              </a:rPr>
              <a:t> Decomposition</a:t>
            </a:r>
            <a:br>
              <a:rPr lang="en-US" sz="2800" b="1" dirty="0" smtClean="0">
                <a:latin typeface="GT Pressura Mono" pitchFamily="2" charset="0"/>
              </a:rPr>
            </a:br>
            <a:endParaRPr lang="en-US" sz="2800" b="1" dirty="0" smtClean="0">
              <a:latin typeface="GT Pressura Mono" pitchFamily="2" charset="0"/>
            </a:endParaRPr>
          </a:p>
          <a:p>
            <a:pPr marL="0" indent="0">
              <a:spcBef>
                <a:spcPts val="0"/>
              </a:spcBef>
              <a:buClr>
                <a:schemeClr val="accent4"/>
              </a:buClr>
              <a:buSzPct val="75000"/>
              <a:buFont typeface="Wingdings" charset="2"/>
              <a:buChar char="ü"/>
            </a:pPr>
            <a:r>
              <a:rPr lang="en-US" sz="2800" b="1" dirty="0" smtClean="0">
                <a:latin typeface="GT Pressura Mono" pitchFamily="2" charset="0"/>
              </a:rPr>
              <a:t> Logic</a:t>
            </a:r>
            <a:br>
              <a:rPr lang="en-US" sz="2800" b="1" dirty="0" smtClean="0">
                <a:latin typeface="GT Pressura Mono" pitchFamily="2" charset="0"/>
              </a:rPr>
            </a:br>
            <a:endParaRPr lang="en-US" sz="2800" b="1" dirty="0" smtClean="0">
              <a:latin typeface="GT Pressura Mono" pitchFamily="2" charset="0"/>
            </a:endParaRPr>
          </a:p>
          <a:p>
            <a:pPr marL="0" indent="0">
              <a:spcBef>
                <a:spcPts val="0"/>
              </a:spcBef>
              <a:buClr>
                <a:schemeClr val="accent4"/>
              </a:buClr>
              <a:buSzPct val="75000"/>
              <a:buFont typeface="Wingdings" charset="2"/>
              <a:buChar char="ü"/>
            </a:pPr>
            <a:r>
              <a:rPr lang="en-US" sz="2800" b="1" dirty="0" smtClean="0">
                <a:latin typeface="GT Pressura Mono" pitchFamily="2" charset="0"/>
              </a:rPr>
              <a:t> Pattern Recognition</a:t>
            </a:r>
            <a:br>
              <a:rPr lang="en-US" sz="2800" b="1" dirty="0" smtClean="0">
                <a:latin typeface="GT Pressura Mono" pitchFamily="2" charset="0"/>
              </a:rPr>
            </a:br>
            <a:endParaRPr lang="en-US" sz="2800" b="1" dirty="0" smtClean="0">
              <a:latin typeface="GT Pressura Mono" pitchFamily="2" charset="0"/>
            </a:endParaRPr>
          </a:p>
          <a:p>
            <a:pPr marL="0" indent="0">
              <a:spcBef>
                <a:spcPts val="0"/>
              </a:spcBef>
              <a:buClr>
                <a:schemeClr val="accent4"/>
              </a:buClr>
              <a:buSzPct val="75000"/>
              <a:buFont typeface="Wingdings" charset="2"/>
              <a:buChar char="ü"/>
            </a:pPr>
            <a:r>
              <a:rPr lang="en-US" sz="2800" b="1" dirty="0" smtClean="0">
                <a:latin typeface="GT Pressura Mono" pitchFamily="2" charset="0"/>
              </a:rPr>
              <a:t> Algorithm</a:t>
            </a:r>
          </a:p>
          <a:p>
            <a:pPr marL="0" indent="0">
              <a:spcBef>
                <a:spcPts val="0"/>
              </a:spcBef>
              <a:buClr>
                <a:schemeClr val="bg2"/>
              </a:buClr>
              <a:buSzPct val="75000"/>
              <a:buFont typeface="Wingdings" charset="2"/>
              <a:buChar char="ü"/>
            </a:pPr>
            <a:endParaRPr lang="en-US" sz="3200" b="1" dirty="0"/>
          </a:p>
        </p:txBody>
      </p:sp>
      <p:sp>
        <p:nvSpPr>
          <p:cNvPr id="270" name="Shape 270"/>
          <p:cNvSpPr txBox="1"/>
          <p:nvPr/>
        </p:nvSpPr>
        <p:spPr>
          <a:xfrm>
            <a:off x="61341" y="1058750"/>
            <a:ext cx="4398425" cy="3479800"/>
          </a:xfrm>
          <a:prstGeom prst="rect">
            <a:avLst/>
          </a:prstGeom>
          <a:noFill/>
          <a:ln>
            <a:noFill/>
          </a:ln>
        </p:spPr>
        <p:txBody>
          <a:bodyPr lIns="91425" tIns="91425" rIns="91425" bIns="91425" anchor="t" anchorCtr="0">
            <a:noAutofit/>
          </a:bodyPr>
          <a:lstStyle/>
          <a:p>
            <a:pPr lvl="0" rtl="0">
              <a:spcBef>
                <a:spcPts val="0"/>
              </a:spcBef>
              <a:buNone/>
            </a:pPr>
            <a:endParaRPr lang="en-CA" sz="2400" dirty="0" smtClean="0">
              <a:solidFill>
                <a:schemeClr val="tx1"/>
              </a:solidFill>
              <a:latin typeface="Calibri"/>
              <a:ea typeface="Calibri"/>
              <a:cs typeface="Calibri"/>
              <a:sym typeface="Calibri"/>
            </a:endParaRPr>
          </a:p>
          <a:p>
            <a:pPr lvl="0" rtl="0">
              <a:spcBef>
                <a:spcPts val="0"/>
              </a:spcBef>
              <a:buNone/>
            </a:pPr>
            <a:endParaRPr lang="en-CA" sz="2400" dirty="0" smtClean="0">
              <a:solidFill>
                <a:schemeClr val="tx1"/>
              </a:solidFill>
              <a:latin typeface="Calibri"/>
              <a:ea typeface="Calibri"/>
              <a:cs typeface="Calibri"/>
              <a:sym typeface="Calibri"/>
            </a:endParaRPr>
          </a:p>
          <a:p>
            <a:pPr algn="ctr"/>
            <a:r>
              <a:rPr lang="en-US" sz="2400" b="1" spc="-1" dirty="0" smtClean="0">
                <a:solidFill>
                  <a:schemeClr val="tx1"/>
                </a:solidFill>
                <a:uFill>
                  <a:solidFill>
                    <a:srgbClr val="FFFFFF"/>
                  </a:solidFill>
                </a:uFill>
                <a:latin typeface="GT Pressura Mono" pitchFamily="2" charset="0"/>
              </a:rPr>
              <a:t>If today is Friday, what is the day after the day before the day before tomorrow?</a:t>
            </a:r>
            <a:endParaRPr lang="en-US" sz="1000" b="1" spc="-1" dirty="0" smtClean="0">
              <a:solidFill>
                <a:schemeClr val="tx1"/>
              </a:solidFill>
              <a:uFill>
                <a:solidFill>
                  <a:srgbClr val="FFFFFF"/>
                </a:solidFill>
              </a:uFill>
              <a:latin typeface="GT Pressura Mono" pitchFamily="2" charset="0"/>
            </a:endParaRPr>
          </a:p>
          <a:p>
            <a:pPr lvl="0" rtl="0">
              <a:spcBef>
                <a:spcPts val="0"/>
              </a:spcBef>
              <a:buNone/>
            </a:pPr>
            <a:endParaRPr lang="en" sz="2400" dirty="0">
              <a:solidFill>
                <a:srgbClr val="FF8B33"/>
              </a:solidFill>
              <a:latin typeface="Calibri"/>
              <a:ea typeface="Calibri"/>
              <a:cs typeface="Calibri"/>
              <a:sym typeface="Calibri"/>
            </a:endParaRPr>
          </a:p>
          <a:p>
            <a:pPr lvl="0" rtl="0">
              <a:spcBef>
                <a:spcPts val="0"/>
              </a:spcBef>
              <a:buNone/>
            </a:pPr>
            <a:r>
              <a:rPr lang="en" sz="2400" dirty="0">
                <a:solidFill>
                  <a:srgbClr val="FF8B33"/>
                </a:solidFill>
                <a:latin typeface="Calibri"/>
                <a:ea typeface="Calibri"/>
                <a:cs typeface="Calibri"/>
                <a:sym typeface="Calibri"/>
              </a:rPr>
              <a:t> </a:t>
            </a:r>
          </a:p>
          <a:p>
            <a:pPr lvl="0">
              <a:spcBef>
                <a:spcPts val="0"/>
              </a:spcBef>
              <a:buNone/>
            </a:pPr>
            <a:endParaRPr dirty="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92"/>
        <p:cNvGrpSpPr/>
        <p:nvPr/>
      </p:nvGrpSpPr>
      <p:grpSpPr>
        <a:xfrm>
          <a:off x="0" y="0"/>
          <a:ext cx="0" cy="0"/>
          <a:chOff x="0" y="0"/>
          <a:chExt cx="0" cy="0"/>
        </a:xfrm>
      </p:grpSpPr>
      <p:sp>
        <p:nvSpPr>
          <p:cNvPr id="293" name="Shape 293"/>
          <p:cNvSpPr/>
          <p:nvPr/>
        </p:nvSpPr>
        <p:spPr>
          <a:xfrm flipH="1">
            <a:off x="1395915" y="2065868"/>
            <a:ext cx="6411149" cy="873600"/>
          </a:xfrm>
          <a:prstGeom prst="rect">
            <a:avLst/>
          </a:prstGeom>
          <a:solidFill>
            <a:schemeClr val="lt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 name="Title 4"/>
          <p:cNvSpPr>
            <a:spLocks noGrp="1"/>
          </p:cNvSpPr>
          <p:nvPr>
            <p:ph type="title"/>
          </p:nvPr>
        </p:nvSpPr>
        <p:spPr>
          <a:xfrm>
            <a:off x="1395915" y="2065868"/>
            <a:ext cx="6411149" cy="873600"/>
          </a:xfrm>
        </p:spPr>
        <p:txBody>
          <a:bodyPr/>
          <a:lstStyle/>
          <a:p>
            <a:pPr>
              <a:lnSpc>
                <a:spcPct val="100000"/>
              </a:lnSpc>
            </a:pPr>
            <a:r>
              <a:rPr lang="en-US" sz="4800" b="1" dirty="0" smtClean="0">
                <a:latin typeface="GT Pressura Mono" pitchFamily="2" charset="0"/>
              </a:rPr>
              <a:t>Practices</a:t>
            </a:r>
            <a:endParaRPr lang="en-US" sz="4800" b="1" dirty="0">
              <a:latin typeface="GT Pressura Mono" pitchFamily="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59"/>
        <p:cNvGrpSpPr/>
        <p:nvPr/>
      </p:nvGrpSpPr>
      <p:grpSpPr>
        <a:xfrm>
          <a:off x="0" y="0"/>
          <a:ext cx="0" cy="0"/>
          <a:chOff x="0" y="0"/>
          <a:chExt cx="0" cy="0"/>
        </a:xfrm>
      </p:grpSpPr>
      <p:sp>
        <p:nvSpPr>
          <p:cNvPr id="160" name="Shape 160"/>
          <p:cNvSpPr/>
          <p:nvPr/>
        </p:nvSpPr>
        <p:spPr>
          <a:xfrm flipH="1">
            <a:off x="567664" y="261938"/>
            <a:ext cx="4761981" cy="873600"/>
          </a:xfrm>
          <a:prstGeom prst="rect">
            <a:avLst/>
          </a:prstGeom>
          <a:solidFill>
            <a:schemeClr val="dk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marL="0" marR="0" lvl="0" indent="0" rtl="0">
              <a:spcBef>
                <a:spcPts val="0"/>
              </a:spcBef>
              <a:buNone/>
            </a:pPr>
            <a:r>
              <a:rPr lang="en-CA" sz="3600" dirty="0" smtClean="0">
                <a:solidFill>
                  <a:schemeClr val="lt1"/>
                </a:solidFill>
                <a:latin typeface="GT Pressura Mono" pitchFamily="2" charset="0"/>
                <a:ea typeface="Calibri"/>
                <a:cs typeface="Calibri"/>
                <a:sym typeface="Calibri"/>
              </a:rPr>
              <a:t>Inspire &amp; Empower</a:t>
            </a:r>
            <a:endParaRPr sz="3600" b="0" i="0" u="none" strike="noStrike" cap="none" dirty="0">
              <a:solidFill>
                <a:schemeClr val="lt1"/>
              </a:solidFill>
              <a:latin typeface="GT Pressura Mono" pitchFamily="2" charset="0"/>
              <a:ea typeface="Calibri"/>
              <a:cs typeface="Calibri"/>
              <a:sym typeface="Calibri"/>
            </a:endParaRPr>
          </a:p>
        </p:txBody>
      </p:sp>
      <p:sp>
        <p:nvSpPr>
          <p:cNvPr id="161" name="Shape 161"/>
          <p:cNvSpPr/>
          <p:nvPr/>
        </p:nvSpPr>
        <p:spPr>
          <a:xfrm flipH="1">
            <a:off x="570099" y="1248282"/>
            <a:ext cx="5909078" cy="873600"/>
          </a:xfrm>
          <a:prstGeom prst="rect">
            <a:avLst/>
          </a:prstGeom>
          <a:solidFill>
            <a:schemeClr val="tx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marL="0" marR="0" lvl="0" indent="0" rtl="0">
              <a:spcBef>
                <a:spcPts val="0"/>
              </a:spcBef>
              <a:buNone/>
            </a:pPr>
            <a:r>
              <a:rPr lang="en-CA" sz="3600" dirty="0" smtClean="0">
                <a:solidFill>
                  <a:schemeClr val="lt1"/>
                </a:solidFill>
                <a:latin typeface="GT Pressura Mono" pitchFamily="2" charset="0"/>
                <a:ea typeface="Calibri"/>
                <a:cs typeface="Calibri"/>
                <a:sym typeface="Calibri"/>
              </a:rPr>
              <a:t>Canadian Children with</a:t>
            </a:r>
            <a:endParaRPr lang="en-CA" sz="3600" dirty="0">
              <a:solidFill>
                <a:schemeClr val="bg2"/>
              </a:solidFill>
              <a:latin typeface="GT Pressura Mono" pitchFamily="2" charset="0"/>
              <a:ea typeface="Calibri"/>
              <a:cs typeface="Calibri"/>
              <a:sym typeface="Calibri"/>
            </a:endParaRPr>
          </a:p>
        </p:txBody>
      </p:sp>
      <p:sp>
        <p:nvSpPr>
          <p:cNvPr id="163" name="Shape 163"/>
          <p:cNvSpPr/>
          <p:nvPr/>
        </p:nvSpPr>
        <p:spPr>
          <a:xfrm>
            <a:off x="567666" y="2379205"/>
            <a:ext cx="6117300" cy="17543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500" b="0" i="0" u="none" strike="noStrike" cap="none" dirty="0">
                <a:solidFill>
                  <a:schemeClr val="dk1"/>
                </a:solidFill>
                <a:latin typeface="GT Pressura Mono" pitchFamily="2" charset="0"/>
                <a:ea typeface="Calibri"/>
                <a:cs typeface="Calibri"/>
                <a:sym typeface="Calibri"/>
              </a:rPr>
              <a:t>We are a Canadian not for profit organization dedicated to </a:t>
            </a:r>
            <a:r>
              <a:rPr lang="en" sz="1500" i="0" u="none" strike="noStrike" cap="none" dirty="0">
                <a:solidFill>
                  <a:schemeClr val="bg2"/>
                </a:solidFill>
                <a:latin typeface="GT Pressura Mono" pitchFamily="2" charset="0"/>
                <a:ea typeface="Calibri"/>
                <a:cs typeface="Calibri"/>
                <a:sym typeface="Calibri"/>
              </a:rPr>
              <a:t>empowering</a:t>
            </a:r>
            <a:r>
              <a:rPr lang="en" sz="1500" b="1" i="0" u="none" strike="noStrike" cap="none" dirty="0">
                <a:solidFill>
                  <a:schemeClr val="dk1"/>
                </a:solidFill>
                <a:latin typeface="GT Pressura Mono" pitchFamily="2" charset="0"/>
                <a:ea typeface="Calibri"/>
                <a:cs typeface="Calibri"/>
                <a:sym typeface="Calibri"/>
              </a:rPr>
              <a:t> </a:t>
            </a:r>
            <a:r>
              <a:rPr lang="en" sz="1500" b="0" i="0" u="none" strike="noStrike" cap="none" dirty="0">
                <a:solidFill>
                  <a:schemeClr val="dk1"/>
                </a:solidFill>
                <a:latin typeface="GT Pressura Mono" pitchFamily="2" charset="0"/>
                <a:ea typeface="Calibri"/>
                <a:cs typeface="Calibri"/>
                <a:sym typeface="Calibri"/>
              </a:rPr>
              <a:t>kids, teachers and parents with the skills we all need to thrive in a technology driven society. </a:t>
            </a:r>
          </a:p>
          <a:p>
            <a:pPr marL="0" marR="0" lvl="0" indent="0" algn="l" rtl="0">
              <a:spcBef>
                <a:spcPts val="0"/>
              </a:spcBef>
              <a:buNone/>
            </a:pPr>
            <a:endParaRPr sz="1500" dirty="0">
              <a:solidFill>
                <a:schemeClr val="dk1"/>
              </a:solidFill>
              <a:latin typeface="GT Pressura Mono" pitchFamily="2" charset="0"/>
              <a:ea typeface="Calibri"/>
              <a:cs typeface="Calibri"/>
              <a:sym typeface="Calibri"/>
            </a:endParaRPr>
          </a:p>
          <a:p>
            <a:pPr marL="0" marR="0" lvl="0" indent="0" algn="l" rtl="0">
              <a:spcBef>
                <a:spcPts val="0"/>
              </a:spcBef>
              <a:buSzPct val="25000"/>
              <a:buNone/>
            </a:pPr>
            <a:r>
              <a:rPr lang="en" sz="1500" dirty="0">
                <a:solidFill>
                  <a:schemeClr val="dk1"/>
                </a:solidFill>
                <a:latin typeface="GT Pressura Mono" pitchFamily="2" charset="0"/>
                <a:ea typeface="Calibri"/>
                <a:cs typeface="Calibri"/>
                <a:sym typeface="Calibri"/>
              </a:rPr>
              <a:t>By teaching kids how to </a:t>
            </a:r>
            <a:r>
              <a:rPr lang="en" sz="1500" dirty="0">
                <a:solidFill>
                  <a:schemeClr val="bg2"/>
                </a:solidFill>
                <a:latin typeface="GT Pressura Mono" pitchFamily="2" charset="0"/>
                <a:ea typeface="Calibri"/>
                <a:cs typeface="Calibri"/>
                <a:sym typeface="Calibri"/>
              </a:rPr>
              <a:t>code</a:t>
            </a:r>
            <a:r>
              <a:rPr lang="en" sz="1500" dirty="0">
                <a:solidFill>
                  <a:schemeClr val="dk1"/>
                </a:solidFill>
                <a:latin typeface="GT Pressura Mono" pitchFamily="2" charset="0"/>
                <a:ea typeface="Calibri"/>
                <a:cs typeface="Calibri"/>
                <a:sym typeface="Calibri"/>
              </a:rPr>
              <a:t> we teach them how to be better thinkers and better creators in a digital world.</a:t>
            </a:r>
          </a:p>
        </p:txBody>
      </p:sp>
      <p:sp>
        <p:nvSpPr>
          <p:cNvPr id="6" name="Rectangle 5"/>
          <p:cNvSpPr/>
          <p:nvPr/>
        </p:nvSpPr>
        <p:spPr>
          <a:xfrm>
            <a:off x="6567398" y="1248282"/>
            <a:ext cx="1923457" cy="873600"/>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p:cNvSpPr txBox="1"/>
          <p:nvPr/>
        </p:nvSpPr>
        <p:spPr>
          <a:xfrm>
            <a:off x="6620012" y="1248282"/>
            <a:ext cx="1870843" cy="769441"/>
          </a:xfrm>
          <a:prstGeom prst="rect">
            <a:avLst/>
          </a:prstGeom>
          <a:noFill/>
        </p:spPr>
        <p:txBody>
          <a:bodyPr wrap="square" rtlCol="0">
            <a:spAutoFit/>
          </a:bodyPr>
          <a:lstStyle/>
          <a:p>
            <a:r>
              <a:rPr lang="en-CA" sz="4400" dirty="0" smtClean="0">
                <a:solidFill>
                  <a:schemeClr val="bg2"/>
                </a:solidFill>
                <a:latin typeface="GT Pressura Mono" pitchFamily="2" charset="0"/>
              </a:rPr>
              <a:t>CODE</a:t>
            </a:r>
            <a:endParaRPr lang="en-CA" sz="4400" dirty="0">
              <a:solidFill>
                <a:schemeClr val="bg2"/>
              </a:solidFill>
              <a:latin typeface="GT Pressura Mono" pitchFamily="2"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5" name="Picture 24" descr="Illustration_Smile_Blue.png"/>
          <p:cNvPicPr>
            <a:picLocks noChangeAspect="1"/>
          </p:cNvPicPr>
          <p:nvPr/>
        </p:nvPicPr>
        <p:blipFill>
          <a:blip r:embed="rId3"/>
          <a:stretch>
            <a:fillRect/>
          </a:stretch>
        </p:blipFill>
        <p:spPr>
          <a:xfrm>
            <a:off x="3662352" y="2013816"/>
            <a:ext cx="2114008" cy="1242012"/>
          </a:xfrm>
          <a:prstGeom prst="rect">
            <a:avLst/>
          </a:prstGeom>
        </p:spPr>
      </p:pic>
      <p:sp>
        <p:nvSpPr>
          <p:cNvPr id="17" name="Rectangle 8"/>
          <p:cNvSpPr/>
          <p:nvPr/>
        </p:nvSpPr>
        <p:spPr>
          <a:xfrm>
            <a:off x="1773288" y="961902"/>
            <a:ext cx="499721" cy="194856"/>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1" name="Rectangle 8"/>
          <p:cNvSpPr/>
          <p:nvPr/>
        </p:nvSpPr>
        <p:spPr>
          <a:xfrm rot="5400000">
            <a:off x="1822281" y="413841"/>
            <a:ext cx="125796" cy="70200"/>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3733 h 13733"/>
              <a:gd name="connsiteX1" fmla="*/ 20611 w 20611"/>
              <a:gd name="connsiteY1" fmla="*/ 1837 h 13733"/>
              <a:gd name="connsiteX2" fmla="*/ 0 w 20611"/>
              <a:gd name="connsiteY2" fmla="*/ 13733 h 13733"/>
            </a:gdLst>
            <a:ahLst/>
            <a:cxnLst>
              <a:cxn ang="0">
                <a:pos x="connsiteX0" y="connsiteY0"/>
              </a:cxn>
              <a:cxn ang="0">
                <a:pos x="connsiteX1" y="connsiteY1"/>
              </a:cxn>
              <a:cxn ang="0">
                <a:pos x="connsiteX2" y="connsiteY2"/>
              </a:cxn>
            </a:cxnLst>
            <a:rect l="l" t="t" r="r" b="b"/>
            <a:pathLst>
              <a:path w="20611" h="13733">
                <a:moveTo>
                  <a:pt x="0" y="13733"/>
                </a:moveTo>
                <a:cubicBezTo>
                  <a:pt x="1785" y="3977"/>
                  <a:pt x="7493" y="-3646"/>
                  <a:pt x="20611" y="1837"/>
                </a:cubicBezTo>
                <a:cubicBezTo>
                  <a:pt x="12492" y="1669"/>
                  <a:pt x="6581" y="1256"/>
                  <a:pt x="0" y="13733"/>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8" name="Rectangle 8"/>
          <p:cNvSpPr/>
          <p:nvPr/>
        </p:nvSpPr>
        <p:spPr>
          <a:xfrm>
            <a:off x="5122970" y="339503"/>
            <a:ext cx="575012" cy="226505"/>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2" name="Rectangle 8"/>
          <p:cNvSpPr/>
          <p:nvPr/>
        </p:nvSpPr>
        <p:spPr>
          <a:xfrm>
            <a:off x="2795993" y="4209743"/>
            <a:ext cx="473915" cy="210312"/>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5" name="Rectangle 8"/>
          <p:cNvSpPr/>
          <p:nvPr/>
        </p:nvSpPr>
        <p:spPr>
          <a:xfrm>
            <a:off x="4272463" y="4410495"/>
            <a:ext cx="538600" cy="197541"/>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94" name="TextBox 93"/>
          <p:cNvSpPr txBox="1"/>
          <p:nvPr/>
        </p:nvSpPr>
        <p:spPr>
          <a:xfrm>
            <a:off x="7012549" y="3571637"/>
            <a:ext cx="2069926" cy="932734"/>
          </a:xfrm>
          <a:prstGeom prst="rect">
            <a:avLst/>
          </a:prstGeom>
          <a:noFill/>
        </p:spPr>
        <p:txBody>
          <a:bodyPr wrap="square" rtlCol="0">
            <a:spAutoFit/>
          </a:bodyPr>
          <a:lstStyle/>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Expressing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Understanding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Connecting </a:t>
            </a:r>
            <a:r>
              <a:rPr lang="en-US" sz="1600" dirty="0" smtClean="0">
                <a:solidFill>
                  <a:srgbClr val="FF8939"/>
                </a:solidFill>
                <a:latin typeface="GT Pressura Mono" pitchFamily="2" charset="0"/>
              </a:rPr>
              <a:t>/</a:t>
            </a:r>
            <a:r>
              <a:rPr lang="en-US" sz="1600" dirty="0" smtClean="0">
                <a:solidFill>
                  <a:srgbClr val="7F7F7F"/>
                </a:solidFill>
                <a:latin typeface="GT Pressura Mono" pitchFamily="2" charset="0"/>
              </a:rPr>
              <a:t> </a:t>
            </a:r>
            <a:endParaRPr lang="en-US" sz="1600" dirty="0">
              <a:solidFill>
                <a:srgbClr val="7F7F7F"/>
              </a:solidFill>
              <a:latin typeface="GT Pressura Mono" pitchFamily="2" charset="0"/>
            </a:endParaRPr>
          </a:p>
        </p:txBody>
      </p:sp>
      <p:sp>
        <p:nvSpPr>
          <p:cNvPr id="36" name="TextBox 35"/>
          <p:cNvSpPr txBox="1"/>
          <p:nvPr/>
        </p:nvSpPr>
        <p:spPr>
          <a:xfrm>
            <a:off x="-18243" y="544185"/>
            <a:ext cx="3288151"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 Computational</a:t>
            </a:r>
            <a:endParaRPr lang="en-US" sz="3000" cap="small" dirty="0">
              <a:solidFill>
                <a:schemeClr val="bg1"/>
              </a:solidFill>
              <a:latin typeface="GT Pressura Mono" pitchFamily="2" charset="0"/>
            </a:endParaRPr>
          </a:p>
        </p:txBody>
      </p:sp>
      <p:sp>
        <p:nvSpPr>
          <p:cNvPr id="37" name="TextBox 36"/>
          <p:cNvSpPr txBox="1"/>
          <p:nvPr/>
        </p:nvSpPr>
        <p:spPr>
          <a:xfrm>
            <a:off x="-3336" y="1187185"/>
            <a:ext cx="2389572"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 Thinking</a:t>
            </a:r>
            <a:endParaRPr lang="en-US" sz="3000" cap="small" dirty="0">
              <a:solidFill>
                <a:schemeClr val="bg1"/>
              </a:solidFill>
              <a:latin typeface="GT Pressura Mono" pitchFamily="2" charset="0"/>
            </a:endParaRPr>
          </a:p>
        </p:txBody>
      </p:sp>
      <p:grpSp>
        <p:nvGrpSpPr>
          <p:cNvPr id="2" name="Group 68"/>
          <p:cNvGrpSpPr/>
          <p:nvPr/>
        </p:nvGrpSpPr>
        <p:grpSpPr>
          <a:xfrm>
            <a:off x="2323752" y="265908"/>
            <a:ext cx="4750321" cy="4339659"/>
            <a:chOff x="3684851" y="1195383"/>
            <a:chExt cx="4759692" cy="4348218"/>
          </a:xfrm>
        </p:grpSpPr>
        <p:sp>
          <p:nvSpPr>
            <p:cNvPr id="70" name="Freeform 69"/>
            <p:cNvSpPr/>
            <p:nvPr/>
          </p:nvSpPr>
          <p:spPr>
            <a:xfrm>
              <a:off x="3747458" y="2613304"/>
              <a:ext cx="2116129" cy="2893678"/>
            </a:xfrm>
            <a:custGeom>
              <a:avLst/>
              <a:gdLst>
                <a:gd name="connsiteX0" fmla="*/ 956854 w 1399483"/>
                <a:gd name="connsiteY0" fmla="*/ 0 h 1913708"/>
                <a:gd name="connsiteX1" fmla="*/ 1329305 w 1399483"/>
                <a:gd name="connsiteY1" fmla="*/ 75194 h 1913708"/>
                <a:gd name="connsiteX2" fmla="*/ 1399483 w 1399483"/>
                <a:gd name="connsiteY2" fmla="*/ 109001 h 1913708"/>
                <a:gd name="connsiteX3" fmla="*/ 1314604 w 1399483"/>
                <a:gd name="connsiteY3" fmla="*/ 174068 h 1913708"/>
                <a:gd name="connsiteX4" fmla="*/ 956854 w 1399483"/>
                <a:gd name="connsiteY4" fmla="*/ 956855 h 1913708"/>
                <a:gd name="connsiteX5" fmla="*/ 958129 w 1399483"/>
                <a:gd name="connsiteY5" fmla="*/ 982104 h 1913708"/>
                <a:gd name="connsiteX6" fmla="*/ 958130 w 1399483"/>
                <a:gd name="connsiteY6" fmla="*/ 982104 h 1913708"/>
                <a:gd name="connsiteX7" fmla="*/ 962200 w 1399483"/>
                <a:gd name="connsiteY7" fmla="*/ 1062700 h 1913708"/>
                <a:gd name="connsiteX8" fmla="*/ 1324045 w 1399483"/>
                <a:gd name="connsiteY8" fmla="*/ 1747721 h 1913708"/>
                <a:gd name="connsiteX9" fmla="*/ 1399377 w 1399483"/>
                <a:gd name="connsiteY9" fmla="*/ 1804758 h 1913708"/>
                <a:gd name="connsiteX10" fmla="*/ 1329305 w 1399483"/>
                <a:gd name="connsiteY10" fmla="*/ 1838514 h 1913708"/>
                <a:gd name="connsiteX11" fmla="*/ 956854 w 1399483"/>
                <a:gd name="connsiteY11" fmla="*/ 1913708 h 1913708"/>
                <a:gd name="connsiteX12" fmla="*/ 0 w 1399483"/>
                <a:gd name="connsiteY12" fmla="*/ 956854 h 1913708"/>
                <a:gd name="connsiteX13" fmla="*/ 956854 w 1399483"/>
                <a:gd name="connsiteY13" fmla="*/ 0 h 191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9483" h="1913708">
                  <a:moveTo>
                    <a:pt x="956854" y="0"/>
                  </a:moveTo>
                  <a:cubicBezTo>
                    <a:pt x="1088968" y="0"/>
                    <a:pt x="1214829" y="26775"/>
                    <a:pt x="1329305" y="75194"/>
                  </a:cubicBezTo>
                  <a:lnTo>
                    <a:pt x="1399483" y="109001"/>
                  </a:lnTo>
                  <a:lnTo>
                    <a:pt x="1314604" y="174068"/>
                  </a:lnTo>
                  <a:cubicBezTo>
                    <a:pt x="1095471" y="363888"/>
                    <a:pt x="956854" y="644184"/>
                    <a:pt x="956854" y="956855"/>
                  </a:cubicBezTo>
                  <a:lnTo>
                    <a:pt x="958129" y="982104"/>
                  </a:lnTo>
                  <a:lnTo>
                    <a:pt x="958130" y="982104"/>
                  </a:lnTo>
                  <a:lnTo>
                    <a:pt x="962200" y="1062700"/>
                  </a:lnTo>
                  <a:cubicBezTo>
                    <a:pt x="990033" y="1336762"/>
                    <a:pt x="1124766" y="1579220"/>
                    <a:pt x="1324045" y="1747721"/>
                  </a:cubicBezTo>
                  <a:lnTo>
                    <a:pt x="1399377" y="1804758"/>
                  </a:lnTo>
                  <a:lnTo>
                    <a:pt x="1329305" y="1838514"/>
                  </a:lnTo>
                  <a:cubicBezTo>
                    <a:pt x="1214829" y="1886933"/>
                    <a:pt x="1088968" y="1913708"/>
                    <a:pt x="956854" y="1913708"/>
                  </a:cubicBezTo>
                  <a:cubicBezTo>
                    <a:pt x="428398" y="1913708"/>
                    <a:pt x="0" y="1485310"/>
                    <a:pt x="0" y="956854"/>
                  </a:cubicBezTo>
                  <a:cubicBezTo>
                    <a:pt x="0" y="428398"/>
                    <a:pt x="428398" y="0"/>
                    <a:pt x="956854" y="0"/>
                  </a:cubicBezTo>
                  <a:close/>
                </a:path>
              </a:pathLst>
            </a:custGeom>
            <a:solidFill>
              <a:schemeClr val="tx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1" name="Freeform 70"/>
            <p:cNvSpPr/>
            <p:nvPr/>
          </p:nvSpPr>
          <p:spPr>
            <a:xfrm>
              <a:off x="5555905" y="2877319"/>
              <a:ext cx="2888638" cy="2666282"/>
            </a:xfrm>
            <a:custGeom>
              <a:avLst/>
              <a:gdLst>
                <a:gd name="connsiteX0" fmla="*/ 1467058 w 1910375"/>
                <a:gd name="connsiteY0" fmla="*/ 0 h 1763322"/>
                <a:gd name="connsiteX1" fmla="*/ 1488507 w 1910375"/>
                <a:gd name="connsiteY1" fmla="*/ 13030 h 1763322"/>
                <a:gd name="connsiteX2" fmla="*/ 1910375 w 1910375"/>
                <a:gd name="connsiteY2" fmla="*/ 806468 h 1763322"/>
                <a:gd name="connsiteX3" fmla="*/ 953521 w 1910375"/>
                <a:gd name="connsiteY3" fmla="*/ 1763322 h 1763322"/>
                <a:gd name="connsiteX4" fmla="*/ 1607 w 1910375"/>
                <a:gd name="connsiteY4" fmla="*/ 904301 h 1763322"/>
                <a:gd name="connsiteX5" fmla="*/ 0 w 1910375"/>
                <a:gd name="connsiteY5" fmla="*/ 872480 h 1763322"/>
                <a:gd name="connsiteX6" fmla="*/ 56314 w 1910375"/>
                <a:gd name="connsiteY6" fmla="*/ 898762 h 1763322"/>
                <a:gd name="connsiteX7" fmla="*/ 435907 w 1910375"/>
                <a:gd name="connsiteY7" fmla="*/ 970569 h 1763322"/>
                <a:gd name="connsiteX8" fmla="*/ 929359 w 1910375"/>
                <a:gd name="connsiteY8" fmla="*/ 845622 h 1763322"/>
                <a:gd name="connsiteX9" fmla="*/ 952247 w 1910375"/>
                <a:gd name="connsiteY9" fmla="*/ 831718 h 1763322"/>
                <a:gd name="connsiteX10" fmla="*/ 952247 w 1910375"/>
                <a:gd name="connsiteY10" fmla="*/ 831717 h 1763322"/>
                <a:gd name="connsiteX11" fmla="*/ 1014713 w 1910375"/>
                <a:gd name="connsiteY11" fmla="*/ 793768 h 1763322"/>
                <a:gd name="connsiteX12" fmla="*/ 1462820 w 1910375"/>
                <a:gd name="connsiteY12" fmla="*/ 67189 h 1763322"/>
                <a:gd name="connsiteX13" fmla="*/ 1467058 w 1910375"/>
                <a:gd name="connsiteY13" fmla="*/ 0 h 17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2">
                  <a:moveTo>
                    <a:pt x="1467058" y="0"/>
                  </a:moveTo>
                  <a:lnTo>
                    <a:pt x="1488507" y="13030"/>
                  </a:lnTo>
                  <a:cubicBezTo>
                    <a:pt x="1743032" y="184983"/>
                    <a:pt x="1910375" y="476183"/>
                    <a:pt x="1910375" y="806468"/>
                  </a:cubicBezTo>
                  <a:cubicBezTo>
                    <a:pt x="1910375" y="1334924"/>
                    <a:pt x="1481977" y="1763322"/>
                    <a:pt x="953521" y="1763322"/>
                  </a:cubicBezTo>
                  <a:cubicBezTo>
                    <a:pt x="458094" y="1763322"/>
                    <a:pt x="50608" y="1386801"/>
                    <a:pt x="1607" y="904301"/>
                  </a:cubicBezTo>
                  <a:lnTo>
                    <a:pt x="0" y="872480"/>
                  </a:lnTo>
                  <a:lnTo>
                    <a:pt x="56314" y="898762"/>
                  </a:lnTo>
                  <a:cubicBezTo>
                    <a:pt x="173850" y="945109"/>
                    <a:pt x="301905" y="970569"/>
                    <a:pt x="435907" y="970569"/>
                  </a:cubicBezTo>
                  <a:cubicBezTo>
                    <a:pt x="614577" y="970569"/>
                    <a:pt x="782674" y="925307"/>
                    <a:pt x="929359" y="845622"/>
                  </a:cubicBezTo>
                  <a:lnTo>
                    <a:pt x="952247" y="831718"/>
                  </a:lnTo>
                  <a:lnTo>
                    <a:pt x="952247" y="831717"/>
                  </a:lnTo>
                  <a:lnTo>
                    <a:pt x="1014713" y="793768"/>
                  </a:lnTo>
                  <a:cubicBezTo>
                    <a:pt x="1255665" y="630984"/>
                    <a:pt x="1424401" y="369424"/>
                    <a:pt x="1462820" y="67189"/>
                  </a:cubicBezTo>
                  <a:lnTo>
                    <a:pt x="1467058" y="0"/>
                  </a:lnTo>
                  <a:close/>
                </a:path>
              </a:pathLst>
            </a:custGeom>
            <a:solidFill>
              <a:schemeClr val="tx2"/>
            </a:solidFill>
            <a:ln w="127000" cap="rnd" cmpd="sng">
              <a:solidFill>
                <a:schemeClr val="tx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3" name="Freeform 72"/>
            <p:cNvSpPr/>
            <p:nvPr/>
          </p:nvSpPr>
          <p:spPr>
            <a:xfrm>
              <a:off x="4672514" y="1195383"/>
              <a:ext cx="2888638" cy="2666284"/>
            </a:xfrm>
            <a:custGeom>
              <a:avLst/>
              <a:gdLst>
                <a:gd name="connsiteX0" fmla="*/ 953521 w 1910375"/>
                <a:gd name="connsiteY0" fmla="*/ 0 h 1763323"/>
                <a:gd name="connsiteX1" fmla="*/ 1910375 w 1910375"/>
                <a:gd name="connsiteY1" fmla="*/ 956854 h 1763323"/>
                <a:gd name="connsiteX2" fmla="*/ 1488507 w 1910375"/>
                <a:gd name="connsiteY2" fmla="*/ 1750292 h 1763323"/>
                <a:gd name="connsiteX3" fmla="*/ 1467058 w 1910375"/>
                <a:gd name="connsiteY3" fmla="*/ 1763323 h 1763323"/>
                <a:gd name="connsiteX4" fmla="*/ 1462820 w 1910375"/>
                <a:gd name="connsiteY4" fmla="*/ 1696133 h 1763323"/>
                <a:gd name="connsiteX5" fmla="*/ 1014713 w 1910375"/>
                <a:gd name="connsiteY5" fmla="*/ 969554 h 1763323"/>
                <a:gd name="connsiteX6" fmla="*/ 953523 w 1910375"/>
                <a:gd name="connsiteY6" fmla="*/ 932381 h 1763323"/>
                <a:gd name="connsiteX7" fmla="*/ 953522 w 1910375"/>
                <a:gd name="connsiteY7" fmla="*/ 932381 h 1763323"/>
                <a:gd name="connsiteX8" fmla="*/ 929358 w 1910375"/>
                <a:gd name="connsiteY8" fmla="*/ 917701 h 1763323"/>
                <a:gd name="connsiteX9" fmla="*/ 435906 w 1910375"/>
                <a:gd name="connsiteY9" fmla="*/ 792754 h 1763323"/>
                <a:gd name="connsiteX10" fmla="*/ 56313 w 1910375"/>
                <a:gd name="connsiteY10" fmla="*/ 864561 h 1763323"/>
                <a:gd name="connsiteX11" fmla="*/ 0 w 1910375"/>
                <a:gd name="connsiteY11" fmla="*/ 890843 h 1763323"/>
                <a:gd name="connsiteX12" fmla="*/ 1607 w 1910375"/>
                <a:gd name="connsiteY12" fmla="*/ 859021 h 1763323"/>
                <a:gd name="connsiteX13" fmla="*/ 953521 w 1910375"/>
                <a:gd name="connsiteY13" fmla="*/ 0 h 176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3">
                  <a:moveTo>
                    <a:pt x="953521" y="0"/>
                  </a:moveTo>
                  <a:cubicBezTo>
                    <a:pt x="1481977" y="0"/>
                    <a:pt x="1910375" y="428398"/>
                    <a:pt x="1910375" y="956854"/>
                  </a:cubicBezTo>
                  <a:cubicBezTo>
                    <a:pt x="1910375" y="1287139"/>
                    <a:pt x="1743032" y="1578339"/>
                    <a:pt x="1488507" y="1750292"/>
                  </a:cubicBezTo>
                  <a:lnTo>
                    <a:pt x="1467058" y="1763323"/>
                  </a:lnTo>
                  <a:lnTo>
                    <a:pt x="1462820" y="1696133"/>
                  </a:lnTo>
                  <a:cubicBezTo>
                    <a:pt x="1424401" y="1393898"/>
                    <a:pt x="1255665" y="1132338"/>
                    <a:pt x="1014713" y="969554"/>
                  </a:cubicBezTo>
                  <a:lnTo>
                    <a:pt x="953523" y="932381"/>
                  </a:lnTo>
                  <a:lnTo>
                    <a:pt x="953522" y="932381"/>
                  </a:lnTo>
                  <a:lnTo>
                    <a:pt x="929358" y="917701"/>
                  </a:lnTo>
                  <a:cubicBezTo>
                    <a:pt x="782673" y="838017"/>
                    <a:pt x="614576" y="792754"/>
                    <a:pt x="435906" y="792754"/>
                  </a:cubicBezTo>
                  <a:cubicBezTo>
                    <a:pt x="301904" y="792754"/>
                    <a:pt x="173849" y="818215"/>
                    <a:pt x="56313" y="864561"/>
                  </a:cubicBezTo>
                  <a:lnTo>
                    <a:pt x="0" y="890843"/>
                  </a:lnTo>
                  <a:lnTo>
                    <a:pt x="1607" y="859021"/>
                  </a:lnTo>
                  <a:cubicBezTo>
                    <a:pt x="50608" y="376522"/>
                    <a:pt x="458094" y="0"/>
                    <a:pt x="953521" y="0"/>
                  </a:cubicBezTo>
                  <a:close/>
                </a:path>
              </a:pathLst>
            </a:custGeom>
            <a:solidFill>
              <a:schemeClr val="tx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104" name="Rectangle 103"/>
            <p:cNvSpPr/>
            <p:nvPr/>
          </p:nvSpPr>
          <p:spPr>
            <a:xfrm>
              <a:off x="5863588" y="4507632"/>
              <a:ext cx="2199531" cy="354641"/>
            </a:xfrm>
            <a:prstGeom prst="rect">
              <a:avLst/>
            </a:prstGeom>
          </p:spPr>
          <p:txBody>
            <a:bodyPr wrap="square">
              <a:spAutoFit/>
            </a:bodyPr>
            <a:lstStyle/>
            <a:p>
              <a:pPr algn="r"/>
              <a:r>
                <a:rPr lang="en-US" sz="1700" b="1" dirty="0" smtClean="0">
                  <a:solidFill>
                    <a:srgbClr val="FFFFFF"/>
                  </a:solidFill>
                  <a:latin typeface="GT Pressura Mono"/>
                </a:rPr>
                <a:t>/</a:t>
              </a:r>
              <a:r>
                <a:rPr lang="en-US" sz="1700" b="1" kern="1200" dirty="0" smtClean="0">
                  <a:solidFill>
                    <a:srgbClr val="FFFFFF"/>
                  </a:solidFill>
                  <a:latin typeface="GT Pressura Mono"/>
                </a:rPr>
                <a:t>PERSPECTIVES</a:t>
              </a:r>
              <a:r>
                <a:rPr lang="en-US" sz="1700" b="1" dirty="0" smtClean="0">
                  <a:solidFill>
                    <a:srgbClr val="FFFFFF"/>
                  </a:solidFill>
                  <a:latin typeface="GT Pressura Mono"/>
                </a:rPr>
                <a:t>/</a:t>
              </a:r>
              <a:endParaRPr lang="en-US" sz="1700" b="1" kern="1200" dirty="0">
                <a:solidFill>
                  <a:srgbClr val="FFFFFF"/>
                </a:solidFill>
                <a:latin typeface="GT Pressura Mono"/>
              </a:endParaRPr>
            </a:p>
          </p:txBody>
        </p:sp>
        <p:sp>
          <p:nvSpPr>
            <p:cNvPr id="100" name="Rectangle 99"/>
            <p:cNvSpPr/>
            <p:nvPr/>
          </p:nvSpPr>
          <p:spPr>
            <a:xfrm>
              <a:off x="5369084" y="1765761"/>
              <a:ext cx="1702367" cy="354641"/>
            </a:xfrm>
            <a:prstGeom prst="rect">
              <a:avLst/>
            </a:prstGeom>
          </p:spPr>
          <p:txBody>
            <a:bodyPr wrap="none">
              <a:spAutoFit/>
            </a:bodyPr>
            <a:lstStyle/>
            <a:p>
              <a:pPr algn="r"/>
              <a:r>
                <a:rPr lang="en-US" sz="1700" b="1" dirty="0" smtClean="0">
                  <a:solidFill>
                    <a:schemeClr val="bg1"/>
                  </a:solidFill>
                  <a:latin typeface="GT Pressura Mono"/>
                </a:rPr>
                <a:t>&lt;</a:t>
              </a:r>
              <a:r>
                <a:rPr lang="en-US" sz="1700" b="1" kern="1200" dirty="0" smtClean="0">
                  <a:solidFill>
                    <a:schemeClr val="bg1"/>
                  </a:solidFill>
                  <a:latin typeface="GT Pressura Mono"/>
                </a:rPr>
                <a:t>PRACTICES&gt;</a:t>
              </a:r>
              <a:endParaRPr lang="en-US" sz="1700" b="1" kern="1200" dirty="0">
                <a:solidFill>
                  <a:schemeClr val="bg1"/>
                </a:solidFill>
                <a:latin typeface="GT Pressura Mono"/>
              </a:endParaRPr>
            </a:p>
          </p:txBody>
        </p:sp>
        <p:sp>
          <p:nvSpPr>
            <p:cNvPr id="87" name="Rectangle 86"/>
            <p:cNvSpPr/>
            <p:nvPr/>
          </p:nvSpPr>
          <p:spPr>
            <a:xfrm>
              <a:off x="3684851" y="3750771"/>
              <a:ext cx="1568722" cy="354641"/>
            </a:xfrm>
            <a:prstGeom prst="rect">
              <a:avLst/>
            </a:prstGeom>
          </p:spPr>
          <p:txBody>
            <a:bodyPr wrap="none">
              <a:spAutoFit/>
            </a:bodyPr>
            <a:lstStyle/>
            <a:p>
              <a:pPr algn="ctr"/>
              <a:r>
                <a:rPr lang="en-US" sz="1700" b="1" dirty="0" smtClean="0">
                  <a:solidFill>
                    <a:schemeClr val="bg1"/>
                  </a:solidFill>
                  <a:latin typeface="GT Pressura Mono"/>
                </a:rPr>
                <a:t>{C</a:t>
              </a:r>
              <a:r>
                <a:rPr lang="en-US" sz="1700" b="1" kern="1200" dirty="0" smtClean="0">
                  <a:solidFill>
                    <a:schemeClr val="bg1"/>
                  </a:solidFill>
                  <a:latin typeface="GT Pressura Mono"/>
                </a:rPr>
                <a:t>ONCEPTS}</a:t>
              </a:r>
              <a:endParaRPr lang="en-US" sz="1700" b="1" kern="1200" dirty="0">
                <a:solidFill>
                  <a:schemeClr val="bg1"/>
                </a:solidFill>
                <a:latin typeface="GT Pressura Mono"/>
              </a:endParaRPr>
            </a:p>
          </p:txBody>
        </p:sp>
      </p:grpSp>
      <p:pic>
        <p:nvPicPr>
          <p:cNvPr id="5" name="Picture 4" descr="Heart_Blue.png"/>
          <p:cNvPicPr>
            <a:picLocks noChangeAspect="1"/>
          </p:cNvPicPr>
          <p:nvPr/>
        </p:nvPicPr>
        <p:blipFill>
          <a:blip r:embed="rId4">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729521" y="2013816"/>
            <a:ext cx="704553" cy="506825"/>
          </a:xfrm>
          <a:prstGeom prst="rect">
            <a:avLst/>
          </a:prstGeom>
        </p:spPr>
      </p:pic>
      <p:pic>
        <p:nvPicPr>
          <p:cNvPr id="6" name="Picture 5" descr="Heart_Orange"/>
          <p:cNvPicPr>
            <a:picLocks noChangeAspect="1"/>
          </p:cNvPicPr>
          <p:nvPr/>
        </p:nvPicPr>
        <p:blipFill>
          <a:blip r:embed="rId5">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7305473" y="11618"/>
            <a:ext cx="742039" cy="533789"/>
          </a:xfrm>
          <a:prstGeom prst="rect">
            <a:avLst/>
          </a:prstGeom>
        </p:spPr>
      </p:pic>
      <p:pic>
        <p:nvPicPr>
          <p:cNvPr id="7" name="Picture 6" descr="Heart.png"/>
          <p:cNvPicPr>
            <a:picLocks noChangeAspect="1"/>
          </p:cNvPicPr>
          <p:nvPr/>
        </p:nvPicPr>
        <p:blipFill>
          <a:blip r:embed="rId6">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7688183" y="2997343"/>
            <a:ext cx="718658" cy="516970"/>
          </a:xfrm>
          <a:prstGeom prst="rect">
            <a:avLst/>
          </a:prstGeom>
        </p:spPr>
      </p:pic>
      <p:sp>
        <p:nvSpPr>
          <p:cNvPr id="40" name="TextBox 39"/>
          <p:cNvSpPr txBox="1"/>
          <p:nvPr/>
        </p:nvSpPr>
        <p:spPr>
          <a:xfrm>
            <a:off x="2012950" y="527050"/>
            <a:ext cx="184666" cy="369332"/>
          </a:xfrm>
          <a:prstGeom prst="rect">
            <a:avLst/>
          </a:prstGeom>
          <a:noFill/>
        </p:spPr>
        <p:txBody>
          <a:bodyPr wrap="none" rtlCol="0">
            <a:spAutoFit/>
          </a:bodyPr>
          <a:lstStyle/>
          <a:p>
            <a:endParaRPr lang="en-US"/>
          </a:p>
        </p:txBody>
      </p:sp>
      <p:sp>
        <p:nvSpPr>
          <p:cNvPr id="44" name="TextBox 43"/>
          <p:cNvSpPr txBox="1"/>
          <p:nvPr/>
        </p:nvSpPr>
        <p:spPr>
          <a:xfrm>
            <a:off x="-3336" y="2520641"/>
            <a:ext cx="2301457" cy="1779120"/>
          </a:xfrm>
          <a:prstGeom prst="rect">
            <a:avLst/>
          </a:prstGeom>
          <a:noFill/>
        </p:spPr>
        <p:txBody>
          <a:bodyPr wrap="square" rtlCol="0">
            <a:spAutoFit/>
          </a:bodyPr>
          <a:lstStyle/>
          <a:p>
            <a:pPr algn="ctr">
              <a:lnSpc>
                <a:spcPts val="2220"/>
              </a:lnSpc>
            </a:pPr>
            <a:r>
              <a:rPr lang="en-US" sz="1600" dirty="0" smtClean="0">
                <a:solidFill>
                  <a:srgbClr val="33AFF7"/>
                </a:solidFill>
                <a:latin typeface="GT Pressura Mono" pitchFamily="2" charset="0"/>
              </a:rPr>
              <a:t>{ Algorithms }</a:t>
            </a:r>
          </a:p>
          <a:p>
            <a:pPr algn="ctr">
              <a:lnSpc>
                <a:spcPts val="2220"/>
              </a:lnSpc>
            </a:pPr>
            <a:r>
              <a:rPr lang="en-US" sz="1600" dirty="0" smtClean="0">
                <a:solidFill>
                  <a:srgbClr val="33AFF7"/>
                </a:solidFill>
                <a:latin typeface="GT Pressura Mono" pitchFamily="2" charset="0"/>
              </a:rPr>
              <a:t>{ Decomposition }</a:t>
            </a:r>
          </a:p>
          <a:p>
            <a:pPr algn="ctr">
              <a:lnSpc>
                <a:spcPts val="2220"/>
              </a:lnSpc>
            </a:pPr>
            <a:r>
              <a:rPr lang="en-US" sz="1600" dirty="0" smtClean="0">
                <a:solidFill>
                  <a:srgbClr val="33AFF7"/>
                </a:solidFill>
                <a:latin typeface="GT Pressura Mono" pitchFamily="2" charset="0"/>
              </a:rPr>
              <a:t>{ Pattern Recognition }</a:t>
            </a:r>
          </a:p>
          <a:p>
            <a:pPr algn="ctr">
              <a:lnSpc>
                <a:spcPts val="2220"/>
              </a:lnSpc>
            </a:pPr>
            <a:r>
              <a:rPr lang="en-US" sz="1600" dirty="0" smtClean="0">
                <a:solidFill>
                  <a:srgbClr val="33AFF7"/>
                </a:solidFill>
                <a:latin typeface="GT Pressura Mono" pitchFamily="2" charset="0"/>
              </a:rPr>
              <a:t>{ Abstraction }</a:t>
            </a:r>
          </a:p>
          <a:p>
            <a:pPr algn="ctr">
              <a:lnSpc>
                <a:spcPts val="2220"/>
              </a:lnSpc>
            </a:pPr>
            <a:r>
              <a:rPr lang="en-US" sz="1600" dirty="0" smtClean="0">
                <a:solidFill>
                  <a:srgbClr val="33AFF7"/>
                </a:solidFill>
                <a:latin typeface="GT Pressura Mono" pitchFamily="2" charset="0"/>
              </a:rPr>
              <a:t>{ Logic }</a:t>
            </a:r>
          </a:p>
          <a:p>
            <a:pPr>
              <a:lnSpc>
                <a:spcPts val="2220"/>
              </a:lnSpc>
            </a:pPr>
            <a:endParaRPr lang="en-US" sz="1700" dirty="0">
              <a:solidFill>
                <a:srgbClr val="33AFF7"/>
              </a:solidFill>
              <a:latin typeface="GT Pressura Mono" pitchFamily="2" charset="0"/>
            </a:endParaRPr>
          </a:p>
        </p:txBody>
      </p:sp>
      <p:sp>
        <p:nvSpPr>
          <p:cNvPr id="45" name="TextBox 44"/>
          <p:cNvSpPr txBox="1"/>
          <p:nvPr/>
        </p:nvSpPr>
        <p:spPr>
          <a:xfrm>
            <a:off x="6581952" y="608400"/>
            <a:ext cx="2212462" cy="1214863"/>
          </a:xfrm>
          <a:prstGeom prst="rect">
            <a:avLst/>
          </a:prstGeom>
          <a:noFill/>
        </p:spPr>
        <p:txBody>
          <a:bodyPr wrap="square" rtlCol="0">
            <a:spAutoFit/>
          </a:bodyPr>
          <a:lstStyle/>
          <a:p>
            <a:pPr algn="ctr">
              <a:lnSpc>
                <a:spcPts val="2220"/>
              </a:lnSpc>
            </a:pPr>
            <a:r>
              <a:rPr lang="en-US" sz="1600" dirty="0" smtClean="0">
                <a:solidFill>
                  <a:schemeClr val="tx2"/>
                </a:solidFill>
                <a:latin typeface="GT Pressura Mono" pitchFamily="2" charset="0"/>
              </a:rPr>
              <a:t>&lt; Planning &gt;</a:t>
            </a:r>
          </a:p>
          <a:p>
            <a:pPr algn="ctr">
              <a:lnSpc>
                <a:spcPts val="2220"/>
              </a:lnSpc>
            </a:pPr>
            <a:r>
              <a:rPr lang="en-US" sz="1600" dirty="0" smtClean="0">
                <a:solidFill>
                  <a:schemeClr val="tx2"/>
                </a:solidFill>
                <a:latin typeface="GT Pressura Mono" pitchFamily="2" charset="0"/>
              </a:rPr>
              <a:t>&lt; Collaborating &gt;</a:t>
            </a:r>
          </a:p>
          <a:p>
            <a:pPr algn="ctr">
              <a:lnSpc>
                <a:spcPts val="2220"/>
              </a:lnSpc>
            </a:pPr>
            <a:r>
              <a:rPr lang="en-US" sz="1600" dirty="0" smtClean="0">
                <a:solidFill>
                  <a:schemeClr val="tx2"/>
                </a:solidFill>
                <a:latin typeface="GT Pressura Mono" pitchFamily="2" charset="0"/>
              </a:rPr>
              <a:t>&lt; Experimenting &gt;</a:t>
            </a:r>
          </a:p>
          <a:p>
            <a:pPr algn="ctr">
              <a:lnSpc>
                <a:spcPts val="2220"/>
              </a:lnSpc>
            </a:pPr>
            <a:r>
              <a:rPr lang="en-US" sz="1600" dirty="0" smtClean="0">
                <a:solidFill>
                  <a:schemeClr val="tx2"/>
                </a:solidFill>
                <a:latin typeface="GT Pressura Mono" pitchFamily="2" charset="0"/>
              </a:rPr>
              <a:t>&lt; Debugging &gt; </a:t>
            </a:r>
            <a:endParaRPr lang="en-US" sz="1600" dirty="0">
              <a:solidFill>
                <a:schemeClr val="tx2"/>
              </a:solidFill>
              <a:latin typeface="GT Pressura Mono" pitchFamily="2" charset="0"/>
            </a:endParaRPr>
          </a:p>
        </p:txBody>
      </p: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9732419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06"/>
        <p:cNvGrpSpPr/>
        <p:nvPr/>
      </p:nvGrpSpPr>
      <p:grpSpPr>
        <a:xfrm>
          <a:off x="0" y="0"/>
          <a:ext cx="0" cy="0"/>
          <a:chOff x="0" y="0"/>
          <a:chExt cx="0" cy="0"/>
        </a:xfrm>
      </p:grpSpPr>
      <p:sp>
        <p:nvSpPr>
          <p:cNvPr id="307" name="Shape 307"/>
          <p:cNvSpPr txBox="1">
            <a:spLocks noGrp="1"/>
          </p:cNvSpPr>
          <p:nvPr>
            <p:ph type="body" idx="1"/>
          </p:nvPr>
        </p:nvSpPr>
        <p:spPr>
          <a:xfrm>
            <a:off x="5215480" y="770112"/>
            <a:ext cx="3239008" cy="3807717"/>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lt1"/>
              </a:buClr>
              <a:buSzPct val="25000"/>
              <a:buFont typeface="Arial"/>
              <a:buNone/>
            </a:pPr>
            <a:r>
              <a:rPr lang="en-CA" sz="3600" b="1" i="0" u="sng" strike="noStrike" cap="none" dirty="0" smtClean="0">
                <a:solidFill>
                  <a:schemeClr val="lt1"/>
                </a:solidFill>
                <a:latin typeface="GT Pressura Mono" pitchFamily="2" charset="0"/>
                <a:sym typeface="Arial"/>
              </a:rPr>
              <a:t>Practices</a:t>
            </a:r>
          </a:p>
          <a:p>
            <a:pPr marL="0" marR="0" lvl="0" indent="0" algn="ctr" rtl="0">
              <a:spcBef>
                <a:spcPts val="0"/>
              </a:spcBef>
              <a:spcAft>
                <a:spcPts val="0"/>
              </a:spcAft>
              <a:buClr>
                <a:schemeClr val="lt1"/>
              </a:buClr>
              <a:buSzPct val="25000"/>
              <a:buFont typeface="Arial"/>
              <a:buNone/>
            </a:pPr>
            <a:endParaRPr lang="en-CA" sz="2400" b="1" i="0" u="none" strike="noStrike" cap="none" dirty="0" smtClean="0">
              <a:solidFill>
                <a:schemeClr val="lt1"/>
              </a:solidFill>
              <a:latin typeface="Arial"/>
              <a:ea typeface="Arial"/>
              <a:cs typeface="Arial"/>
              <a:sym typeface="Arial"/>
            </a:endParaRPr>
          </a:p>
          <a:p>
            <a:pPr marL="0" lvl="0" indent="0" algn="ctr">
              <a:lnSpc>
                <a:spcPct val="150000"/>
              </a:lnSpc>
              <a:spcBef>
                <a:spcPts val="0"/>
              </a:spcBef>
              <a:buSzPct val="25000"/>
              <a:buNone/>
            </a:pPr>
            <a:r>
              <a:rPr lang="en" b="1" dirty="0" smtClean="0">
                <a:latin typeface="GT Pressura Mono" pitchFamily="2" charset="0"/>
              </a:rPr>
              <a:t>Planning</a:t>
            </a:r>
            <a:endParaRPr lang="en-CA" b="1" dirty="0" smtClean="0">
              <a:latin typeface="GT Pressura Mono" pitchFamily="2" charset="0"/>
            </a:endParaRPr>
          </a:p>
          <a:p>
            <a:pPr marL="0" lvl="0" indent="0" algn="ctr">
              <a:lnSpc>
                <a:spcPct val="150000"/>
              </a:lnSpc>
              <a:spcBef>
                <a:spcPts val="0"/>
              </a:spcBef>
              <a:buSzPct val="25000"/>
              <a:buNone/>
            </a:pPr>
            <a:r>
              <a:rPr lang="en" b="1" dirty="0" smtClean="0">
                <a:latin typeface="GT Pressura Mono" pitchFamily="2" charset="0"/>
              </a:rPr>
              <a:t>Collaboration</a:t>
            </a:r>
            <a:endParaRPr lang="en-CA" b="1" dirty="0" smtClean="0">
              <a:latin typeface="GT Pressura Mono" pitchFamily="2" charset="0"/>
            </a:endParaRPr>
          </a:p>
          <a:p>
            <a:pPr marL="0" lvl="0" indent="0" algn="ctr">
              <a:lnSpc>
                <a:spcPct val="150000"/>
              </a:lnSpc>
              <a:spcBef>
                <a:spcPts val="0"/>
              </a:spcBef>
              <a:buSzPct val="25000"/>
              <a:buNone/>
            </a:pPr>
            <a:r>
              <a:rPr lang="en-CA" b="1" dirty="0" smtClean="0">
                <a:latin typeface="GT Pressura Mono" pitchFamily="2" charset="0"/>
              </a:rPr>
              <a:t>Ex</a:t>
            </a:r>
            <a:r>
              <a:rPr lang="en" b="1" dirty="0" smtClean="0">
                <a:latin typeface="GT Pressura Mono" pitchFamily="2" charset="0"/>
              </a:rPr>
              <a:t>perimenting</a:t>
            </a:r>
            <a:endParaRPr lang="en" sz="2400" b="1" i="0" u="none" strike="noStrike" cap="none" dirty="0">
              <a:solidFill>
                <a:schemeClr val="lt1"/>
              </a:solidFill>
              <a:latin typeface="GT Pressura Mono" pitchFamily="2" charset="0"/>
              <a:sym typeface="Arial"/>
            </a:endParaRPr>
          </a:p>
          <a:p>
            <a:pPr marL="0" marR="0" lvl="0" indent="0" algn="ctr" rtl="0">
              <a:lnSpc>
                <a:spcPct val="150000"/>
              </a:lnSpc>
              <a:spcBef>
                <a:spcPts val="480"/>
              </a:spcBef>
              <a:spcAft>
                <a:spcPts val="0"/>
              </a:spcAft>
              <a:buClr>
                <a:schemeClr val="lt1"/>
              </a:buClr>
              <a:buSzPct val="25000"/>
              <a:buFont typeface="Arial"/>
              <a:buNone/>
            </a:pPr>
            <a:r>
              <a:rPr lang="en" sz="2400" b="1" i="0" u="none" strike="noStrike" cap="none" dirty="0" smtClean="0">
                <a:solidFill>
                  <a:schemeClr val="lt1"/>
                </a:solidFill>
                <a:latin typeface="GT Pressura Mono" pitchFamily="2" charset="0"/>
                <a:sym typeface="Arial"/>
              </a:rPr>
              <a:t>Debugging</a:t>
            </a:r>
            <a:endParaRPr lang="en" sz="2400" b="1" i="0" u="none" strike="noStrike" cap="none" dirty="0">
              <a:solidFill>
                <a:schemeClr val="lt1"/>
              </a:solidFill>
              <a:latin typeface="GT Pressura Mono" pitchFamily="2" charset="0"/>
              <a:sym typeface="Arial"/>
            </a:endParaRPr>
          </a:p>
          <a:p>
            <a:pPr marL="0" marR="0" lvl="0" indent="0" algn="ctr" rtl="0">
              <a:spcBef>
                <a:spcPts val="480"/>
              </a:spcBef>
              <a:spcAft>
                <a:spcPts val="0"/>
              </a:spcAft>
              <a:buClr>
                <a:schemeClr val="lt1"/>
              </a:buClr>
              <a:buSzPct val="25000"/>
              <a:buFont typeface="Arial"/>
              <a:buNone/>
            </a:pPr>
            <a:endParaRPr lang="en" sz="2400" b="0" i="0" u="none" strike="noStrike" cap="none" dirty="0">
              <a:solidFill>
                <a:schemeClr val="lt1"/>
              </a:solidFill>
              <a:latin typeface="Arial"/>
              <a:ea typeface="Arial"/>
              <a:cs typeface="Arial"/>
              <a:sym typeface="Arial"/>
            </a:endParaRPr>
          </a:p>
          <a:p>
            <a:pPr marL="0" marR="0" lvl="0" indent="0" algn="ctr" rtl="0">
              <a:spcBef>
                <a:spcPts val="480"/>
              </a:spcBef>
              <a:spcAft>
                <a:spcPts val="0"/>
              </a:spcAft>
              <a:buClr>
                <a:schemeClr val="lt1"/>
              </a:buClr>
              <a:buSzPct val="25000"/>
              <a:buFont typeface="Arial"/>
              <a:buNone/>
            </a:pPr>
            <a:endParaRPr dirty="0" smtClean="0"/>
          </a:p>
          <a:p>
            <a:pPr marL="0" marR="0" lvl="0" indent="0" algn="ctr" rtl="0">
              <a:spcBef>
                <a:spcPts val="480"/>
              </a:spcBef>
              <a:spcAft>
                <a:spcPts val="0"/>
              </a:spcAft>
              <a:buClr>
                <a:schemeClr val="lt1"/>
              </a:buClr>
              <a:buSzPct val="25000"/>
              <a:buFont typeface="Arial"/>
              <a:buNone/>
            </a:pPr>
            <a:endParaRPr lang="en" sz="2400" b="0" i="0" u="none" strike="noStrike" cap="none" dirty="0">
              <a:solidFill>
                <a:schemeClr val="lt1"/>
              </a:solidFill>
              <a:latin typeface="Arial"/>
              <a:ea typeface="Arial"/>
              <a:cs typeface="Arial"/>
              <a:sym typeface="Arial"/>
            </a:endParaRPr>
          </a:p>
          <a:p>
            <a:pPr marL="0" marR="0" lvl="0" indent="0" algn="ctr" rtl="0">
              <a:spcBef>
                <a:spcPts val="480"/>
              </a:spcBef>
              <a:spcAft>
                <a:spcPts val="0"/>
              </a:spcAft>
              <a:buClr>
                <a:schemeClr val="lt1"/>
              </a:buClr>
              <a:buSzPct val="25000"/>
              <a:buFont typeface="Arial"/>
              <a:buNone/>
            </a:pPr>
            <a:endParaRPr sz="2400" b="0" i="0" u="none" strike="noStrike" cap="none" dirty="0">
              <a:solidFill>
                <a:schemeClr val="lt1"/>
              </a:solidFill>
              <a:latin typeface="Arial"/>
              <a:ea typeface="Arial"/>
              <a:cs typeface="Arial"/>
              <a:sym typeface="Arial"/>
            </a:endParaRPr>
          </a:p>
          <a:p>
            <a:pPr marL="0" marR="0" lvl="0" indent="0" algn="ctr" rtl="0">
              <a:spcBef>
                <a:spcPts val="480"/>
              </a:spcBef>
              <a:buClr>
                <a:schemeClr val="lt1"/>
              </a:buClr>
              <a:buSzPct val="25000"/>
              <a:buFont typeface="Arial"/>
              <a:buNone/>
            </a:pPr>
            <a:endParaRPr sz="2400" b="0" i="0" u="none" strike="noStrike" cap="none" dirty="0">
              <a:solidFill>
                <a:schemeClr val="lt1"/>
              </a:solidFill>
              <a:latin typeface="Arial"/>
              <a:ea typeface="Arial"/>
              <a:cs typeface="Arial"/>
              <a:sym typeface="Arial"/>
            </a:endParaRPr>
          </a:p>
        </p:txBody>
      </p:sp>
      <p:pic>
        <p:nvPicPr>
          <p:cNvPr id="3" name="Picture 2" descr="todo_list_v5.png"/>
          <p:cNvPicPr>
            <a:picLocks noChangeAspect="1"/>
          </p:cNvPicPr>
          <p:nvPr/>
        </p:nvPicPr>
        <p:blipFill>
          <a:blip r:embed="rId3"/>
          <a:stretch>
            <a:fillRect/>
          </a:stretch>
        </p:blipFill>
        <p:spPr>
          <a:xfrm>
            <a:off x="711559" y="347503"/>
            <a:ext cx="1199109" cy="1808492"/>
          </a:xfrm>
          <a:prstGeom prst="rect">
            <a:avLst/>
          </a:prstGeom>
          <a:ln w="12700" cmpd="sng">
            <a:solidFill>
              <a:schemeClr val="bg2"/>
            </a:solidFill>
          </a:ln>
        </p:spPr>
      </p:pic>
      <p:pic>
        <p:nvPicPr>
          <p:cNvPr id="5" name="Picture 4" descr="cooking_spices_2.jpeg"/>
          <p:cNvPicPr>
            <a:picLocks noChangeAspect="1"/>
          </p:cNvPicPr>
          <p:nvPr/>
        </p:nvPicPr>
        <p:blipFill>
          <a:blip r:embed="rId4"/>
          <a:stretch>
            <a:fillRect/>
          </a:stretch>
        </p:blipFill>
        <p:spPr>
          <a:xfrm>
            <a:off x="1296683" y="2615017"/>
            <a:ext cx="2591742" cy="1724687"/>
          </a:xfrm>
          <a:prstGeom prst="rect">
            <a:avLst/>
          </a:prstGeom>
        </p:spPr>
      </p:pic>
      <p:pic>
        <p:nvPicPr>
          <p:cNvPr id="6" name="Picture 5" descr="collaborating_3_no_colour.jpg"/>
          <p:cNvPicPr>
            <a:picLocks noChangeAspect="1"/>
          </p:cNvPicPr>
          <p:nvPr/>
        </p:nvPicPr>
        <p:blipFill>
          <a:blip r:embed="rId5"/>
          <a:stretch>
            <a:fillRect/>
          </a:stretch>
        </p:blipFill>
        <p:spPr>
          <a:xfrm>
            <a:off x="2226122" y="920964"/>
            <a:ext cx="1932178" cy="1932178"/>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06"/>
        <p:cNvGrpSpPr/>
        <p:nvPr/>
      </p:nvGrpSpPr>
      <p:grpSpPr>
        <a:xfrm>
          <a:off x="0" y="0"/>
          <a:ext cx="0" cy="0"/>
          <a:chOff x="0" y="0"/>
          <a:chExt cx="0" cy="0"/>
        </a:xfrm>
      </p:grpSpPr>
      <p:sp>
        <p:nvSpPr>
          <p:cNvPr id="307" name="Shape 307"/>
          <p:cNvSpPr txBox="1">
            <a:spLocks noGrp="1"/>
          </p:cNvSpPr>
          <p:nvPr>
            <p:ph type="body" idx="1"/>
          </p:nvPr>
        </p:nvSpPr>
        <p:spPr>
          <a:xfrm>
            <a:off x="4778375" y="276531"/>
            <a:ext cx="3880882" cy="4391850"/>
          </a:xfrm>
          <a:prstGeom prst="rect">
            <a:avLst/>
          </a:prstGeom>
          <a:noFill/>
          <a:ln>
            <a:noFill/>
          </a:ln>
        </p:spPr>
        <p:txBody>
          <a:bodyPr lIns="91425" tIns="45700" rIns="91425" bIns="45700" anchor="t" anchorCtr="0">
            <a:noAutofit/>
          </a:bodyPr>
          <a:lstStyle/>
          <a:p>
            <a:pPr marL="0" marR="0" lvl="0" indent="0" algn="ctr" rtl="0">
              <a:spcBef>
                <a:spcPts val="480"/>
              </a:spcBef>
              <a:spcAft>
                <a:spcPts val="0"/>
              </a:spcAft>
              <a:buClr>
                <a:schemeClr val="lt1"/>
              </a:buClr>
              <a:buSzPct val="25000"/>
              <a:buFont typeface="Arial"/>
              <a:buNone/>
            </a:pPr>
            <a:r>
              <a:rPr lang="en-CA" sz="4000" b="1" u="sng" dirty="0" smtClean="0">
                <a:latin typeface="GT Pressura Mono" pitchFamily="2" charset="0"/>
              </a:rPr>
              <a:t>DEBUGGING</a:t>
            </a:r>
            <a:endParaRPr lang="en" sz="4000" b="1" u="sng" strike="noStrike" cap="none" dirty="0">
              <a:solidFill>
                <a:schemeClr val="tx1"/>
              </a:solidFill>
              <a:latin typeface="GT Pressura Mono" pitchFamily="2" charset="0"/>
              <a:sym typeface="Arial"/>
            </a:endParaRPr>
          </a:p>
          <a:p>
            <a:pPr marL="0" marR="0" lvl="0" indent="0" algn="ctr" rtl="0">
              <a:spcBef>
                <a:spcPts val="480"/>
              </a:spcBef>
              <a:spcAft>
                <a:spcPts val="0"/>
              </a:spcAft>
              <a:buClr>
                <a:schemeClr val="lt1"/>
              </a:buClr>
              <a:buSzPct val="25000"/>
              <a:buFont typeface="Arial"/>
              <a:buNone/>
            </a:pPr>
            <a:r>
              <a:rPr lang="en-CA" sz="2800" dirty="0" smtClean="0"/>
              <a:t/>
            </a:r>
            <a:br>
              <a:rPr lang="en-CA" sz="2800" dirty="0" smtClean="0"/>
            </a:br>
            <a:r>
              <a:rPr lang="en-CA" sz="2800" dirty="0" smtClean="0">
                <a:latin typeface="GT Pressura Mono" pitchFamily="2" charset="0"/>
              </a:rPr>
              <a:t>Does it work the way it is suppose to?</a:t>
            </a:r>
            <a:br>
              <a:rPr lang="en-CA" sz="2800" dirty="0" smtClean="0">
                <a:latin typeface="GT Pressura Mono" pitchFamily="2" charset="0"/>
              </a:rPr>
            </a:br>
            <a:r>
              <a:rPr lang="en-CA" sz="2800" dirty="0" smtClean="0">
                <a:latin typeface="GT Pressura Mono" pitchFamily="2" charset="0"/>
              </a:rPr>
              <a:t/>
            </a:r>
            <a:br>
              <a:rPr lang="en-CA" sz="2800" dirty="0" smtClean="0">
                <a:latin typeface="GT Pressura Mono" pitchFamily="2" charset="0"/>
              </a:rPr>
            </a:br>
            <a:r>
              <a:rPr lang="en-CA" sz="2800" dirty="0" smtClean="0">
                <a:latin typeface="GT Pressura Mono" pitchFamily="2" charset="0"/>
              </a:rPr>
              <a:t>Identifying the cause and fixing it or finding a </a:t>
            </a:r>
          </a:p>
          <a:p>
            <a:pPr marL="0" marR="0" lvl="0" indent="0" algn="ctr" rtl="0">
              <a:spcBef>
                <a:spcPts val="480"/>
              </a:spcBef>
              <a:spcAft>
                <a:spcPts val="0"/>
              </a:spcAft>
              <a:buClr>
                <a:schemeClr val="lt1"/>
              </a:buClr>
              <a:buSzPct val="25000"/>
              <a:buFont typeface="Arial"/>
              <a:buNone/>
            </a:pPr>
            <a:r>
              <a:rPr lang="en-CA" sz="2800" dirty="0" smtClean="0">
                <a:latin typeface="GT Pressura Mono" pitchFamily="2" charset="0"/>
              </a:rPr>
              <a:t>work-around.</a:t>
            </a:r>
            <a:endParaRPr sz="2800" dirty="0" smtClean="0">
              <a:latin typeface="GT Pressura Mono" pitchFamily="2" charset="0"/>
            </a:endParaRPr>
          </a:p>
          <a:p>
            <a:pPr marL="0" marR="0" lvl="0" indent="0" algn="l" rtl="0">
              <a:spcBef>
                <a:spcPts val="480"/>
              </a:spcBef>
              <a:spcAft>
                <a:spcPts val="0"/>
              </a:spcAft>
              <a:buClr>
                <a:schemeClr val="lt1"/>
              </a:buClr>
              <a:buSzPct val="25000"/>
              <a:buFont typeface="Arial"/>
              <a:buNone/>
            </a:pPr>
            <a:endParaRPr lang="en-CA" sz="2800" b="0" i="0" u="none" strike="noStrike" cap="none" dirty="0" smtClean="0">
              <a:solidFill>
                <a:schemeClr val="lt1"/>
              </a:solidFill>
              <a:latin typeface="Arial"/>
              <a:ea typeface="Arial"/>
              <a:cs typeface="Arial"/>
              <a:sym typeface="Arial"/>
            </a:endParaRPr>
          </a:p>
          <a:p>
            <a:pPr marL="0" marR="0" lvl="0" indent="0" algn="l" rtl="0">
              <a:spcBef>
                <a:spcPts val="480"/>
              </a:spcBef>
              <a:spcAft>
                <a:spcPts val="0"/>
              </a:spcAft>
              <a:buClr>
                <a:schemeClr val="lt1"/>
              </a:buClr>
              <a:buSzPct val="25000"/>
              <a:buFont typeface="Arial"/>
              <a:buNone/>
            </a:pPr>
            <a:endParaRPr sz="2800" b="0" i="0" u="none" strike="noStrike" cap="none" dirty="0" smtClean="0">
              <a:solidFill>
                <a:schemeClr val="lt1"/>
              </a:solidFill>
              <a:latin typeface="Arial"/>
              <a:ea typeface="Arial"/>
              <a:cs typeface="Arial"/>
              <a:sym typeface="Arial"/>
            </a:endParaRPr>
          </a:p>
          <a:p>
            <a:pPr marL="0" marR="0" lvl="0" indent="0" algn="l" rtl="0">
              <a:spcBef>
                <a:spcPts val="480"/>
              </a:spcBef>
              <a:buClr>
                <a:schemeClr val="lt1"/>
              </a:buClr>
              <a:buSzPct val="25000"/>
              <a:buFont typeface="Arial"/>
              <a:buNone/>
            </a:pPr>
            <a:endParaRPr sz="2800" b="0" i="0" u="none" strike="noStrike" cap="none" dirty="0">
              <a:solidFill>
                <a:schemeClr val="lt1"/>
              </a:solidFill>
              <a:latin typeface="Arial"/>
              <a:ea typeface="Arial"/>
              <a:cs typeface="Arial"/>
              <a:sym typeface="Arial"/>
            </a:endParaRPr>
          </a:p>
        </p:txBody>
      </p:sp>
      <p:pic>
        <p:nvPicPr>
          <p:cNvPr id="308" name="Shape 308"/>
          <p:cNvPicPr preferRelativeResize="0"/>
          <p:nvPr/>
        </p:nvPicPr>
        <p:blipFill rotWithShape="1">
          <a:blip r:embed="rId3">
            <a:alphaModFix/>
          </a:blip>
          <a:srcRect/>
          <a:stretch/>
        </p:blipFill>
        <p:spPr>
          <a:xfrm>
            <a:off x="387238" y="782264"/>
            <a:ext cx="3515895" cy="3134895"/>
          </a:xfrm>
          <a:prstGeom prst="rect">
            <a:avLst/>
          </a:prstGeom>
          <a:noFill/>
          <a:ln>
            <a:noFill/>
          </a:ln>
        </p:spPr>
      </p:pic>
      <p:sp>
        <p:nvSpPr>
          <p:cNvPr id="4" name="TextBox 3"/>
          <p:cNvSpPr txBox="1"/>
          <p:nvPr/>
        </p:nvSpPr>
        <p:spPr>
          <a:xfrm>
            <a:off x="263356" y="276531"/>
            <a:ext cx="3639777" cy="400110"/>
          </a:xfrm>
          <a:prstGeom prst="rect">
            <a:avLst/>
          </a:prstGeom>
          <a:noFill/>
        </p:spPr>
        <p:txBody>
          <a:bodyPr wrap="square" rtlCol="0">
            <a:spAutoFit/>
          </a:bodyPr>
          <a:lstStyle/>
          <a:p>
            <a:r>
              <a:rPr lang="en-US" sz="2000" dirty="0" smtClean="0">
                <a:solidFill>
                  <a:schemeClr val="tx1"/>
                </a:solidFill>
                <a:latin typeface="GT Pressura Mono" pitchFamily="2" charset="0"/>
                <a:ea typeface="Calibri"/>
                <a:cs typeface="Calibri"/>
                <a:sym typeface="Calibri"/>
              </a:rPr>
              <a:t>The first computer </a:t>
            </a:r>
            <a:r>
              <a:rPr lang="en-US" sz="2000" dirty="0" smtClean="0">
                <a:solidFill>
                  <a:schemeClr val="bg2"/>
                </a:solidFill>
                <a:latin typeface="GT Pressura Mono" pitchFamily="2" charset="0"/>
                <a:ea typeface="Calibri"/>
                <a:cs typeface="Calibri"/>
                <a:sym typeface="Calibri"/>
              </a:rPr>
              <a:t>bug</a:t>
            </a:r>
          </a:p>
        </p:txBody>
      </p:sp>
      <p:sp>
        <p:nvSpPr>
          <p:cNvPr id="5" name="TextBox 4"/>
          <p:cNvSpPr txBox="1"/>
          <p:nvPr/>
        </p:nvSpPr>
        <p:spPr>
          <a:xfrm>
            <a:off x="1311104" y="4022868"/>
            <a:ext cx="2648482" cy="492443"/>
          </a:xfrm>
          <a:prstGeom prst="rect">
            <a:avLst/>
          </a:prstGeom>
          <a:noFill/>
        </p:spPr>
        <p:txBody>
          <a:bodyPr wrap="none" rtlCol="0">
            <a:spAutoFit/>
          </a:bodyPr>
          <a:lstStyle/>
          <a:p>
            <a:r>
              <a:rPr lang="en-US" sz="1200" i="1" dirty="0" smtClean="0">
                <a:solidFill>
                  <a:schemeClr val="tx1"/>
                </a:solidFill>
                <a:latin typeface="GT Pressura Mono" pitchFamily="2" charset="0"/>
                <a:ea typeface="Calibri"/>
                <a:cs typeface="Calibri"/>
                <a:sym typeface="Calibri"/>
              </a:rPr>
              <a:t>From Grace Hopper’s log, 1947</a:t>
            </a:r>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13"/>
        <p:cNvGrpSpPr/>
        <p:nvPr/>
      </p:nvGrpSpPr>
      <p:grpSpPr>
        <a:xfrm>
          <a:off x="0" y="0"/>
          <a:ext cx="0" cy="0"/>
          <a:chOff x="0" y="0"/>
          <a:chExt cx="0" cy="0"/>
        </a:xfrm>
      </p:grpSpPr>
      <p:sp>
        <p:nvSpPr>
          <p:cNvPr id="314" name="Shape 314"/>
          <p:cNvSpPr/>
          <p:nvPr/>
        </p:nvSpPr>
        <p:spPr>
          <a:xfrm flipH="1">
            <a:off x="1212686" y="1970505"/>
            <a:ext cx="6783687" cy="873722"/>
          </a:xfrm>
          <a:prstGeom prst="rect">
            <a:avLst/>
          </a:prstGeom>
          <a:solidFill>
            <a:schemeClr val="lt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 name="Title 3"/>
          <p:cNvSpPr>
            <a:spLocks noGrp="1"/>
          </p:cNvSpPr>
          <p:nvPr>
            <p:ph type="title"/>
          </p:nvPr>
        </p:nvSpPr>
        <p:spPr>
          <a:xfrm>
            <a:off x="1212686" y="2014570"/>
            <a:ext cx="6783687" cy="829658"/>
          </a:xfrm>
        </p:spPr>
        <p:txBody>
          <a:bodyPr/>
          <a:lstStyle/>
          <a:p>
            <a:pPr>
              <a:lnSpc>
                <a:spcPct val="100000"/>
              </a:lnSpc>
            </a:pPr>
            <a:r>
              <a:rPr lang="en-US" sz="4400" b="1" dirty="0" smtClean="0">
                <a:latin typeface="GT Pressura Mono" pitchFamily="2" charset="0"/>
              </a:rPr>
              <a:t>Perspectives</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5" name="Picture 24" descr="Illustration_Smile_Blue.png"/>
          <p:cNvPicPr>
            <a:picLocks noChangeAspect="1"/>
          </p:cNvPicPr>
          <p:nvPr/>
        </p:nvPicPr>
        <p:blipFill>
          <a:blip r:embed="rId3"/>
          <a:stretch>
            <a:fillRect/>
          </a:stretch>
        </p:blipFill>
        <p:spPr>
          <a:xfrm>
            <a:off x="3662352" y="2013816"/>
            <a:ext cx="2114008" cy="1242012"/>
          </a:xfrm>
          <a:prstGeom prst="rect">
            <a:avLst/>
          </a:prstGeom>
        </p:spPr>
      </p:pic>
      <p:sp>
        <p:nvSpPr>
          <p:cNvPr id="17" name="Rectangle 8"/>
          <p:cNvSpPr/>
          <p:nvPr/>
        </p:nvSpPr>
        <p:spPr>
          <a:xfrm>
            <a:off x="1773288" y="961902"/>
            <a:ext cx="499721" cy="194856"/>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1" name="Rectangle 8"/>
          <p:cNvSpPr/>
          <p:nvPr/>
        </p:nvSpPr>
        <p:spPr>
          <a:xfrm rot="5400000">
            <a:off x="1822281" y="413841"/>
            <a:ext cx="125796" cy="70200"/>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3733 h 13733"/>
              <a:gd name="connsiteX1" fmla="*/ 20611 w 20611"/>
              <a:gd name="connsiteY1" fmla="*/ 1837 h 13733"/>
              <a:gd name="connsiteX2" fmla="*/ 0 w 20611"/>
              <a:gd name="connsiteY2" fmla="*/ 13733 h 13733"/>
            </a:gdLst>
            <a:ahLst/>
            <a:cxnLst>
              <a:cxn ang="0">
                <a:pos x="connsiteX0" y="connsiteY0"/>
              </a:cxn>
              <a:cxn ang="0">
                <a:pos x="connsiteX1" y="connsiteY1"/>
              </a:cxn>
              <a:cxn ang="0">
                <a:pos x="connsiteX2" y="connsiteY2"/>
              </a:cxn>
            </a:cxnLst>
            <a:rect l="l" t="t" r="r" b="b"/>
            <a:pathLst>
              <a:path w="20611" h="13733">
                <a:moveTo>
                  <a:pt x="0" y="13733"/>
                </a:moveTo>
                <a:cubicBezTo>
                  <a:pt x="1785" y="3977"/>
                  <a:pt x="7493" y="-3646"/>
                  <a:pt x="20611" y="1837"/>
                </a:cubicBezTo>
                <a:cubicBezTo>
                  <a:pt x="12492" y="1669"/>
                  <a:pt x="6581" y="1256"/>
                  <a:pt x="0" y="13733"/>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8" name="Rectangle 8"/>
          <p:cNvSpPr/>
          <p:nvPr/>
        </p:nvSpPr>
        <p:spPr>
          <a:xfrm>
            <a:off x="5122970" y="339503"/>
            <a:ext cx="575012" cy="226505"/>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2" name="Rectangle 8"/>
          <p:cNvSpPr/>
          <p:nvPr/>
        </p:nvSpPr>
        <p:spPr>
          <a:xfrm>
            <a:off x="2795993" y="4209743"/>
            <a:ext cx="473915" cy="210312"/>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5" name="Rectangle 8"/>
          <p:cNvSpPr/>
          <p:nvPr/>
        </p:nvSpPr>
        <p:spPr>
          <a:xfrm>
            <a:off x="4272463" y="4410495"/>
            <a:ext cx="538600" cy="197541"/>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94" name="TextBox 93"/>
          <p:cNvSpPr txBox="1"/>
          <p:nvPr/>
        </p:nvSpPr>
        <p:spPr>
          <a:xfrm>
            <a:off x="7012549" y="3571637"/>
            <a:ext cx="2069926" cy="932734"/>
          </a:xfrm>
          <a:prstGeom prst="rect">
            <a:avLst/>
          </a:prstGeom>
          <a:noFill/>
        </p:spPr>
        <p:txBody>
          <a:bodyPr wrap="square" rtlCol="0">
            <a:spAutoFit/>
          </a:bodyPr>
          <a:lstStyle/>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Expressing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Understanding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Connecting </a:t>
            </a:r>
            <a:r>
              <a:rPr lang="en-US" sz="1600" dirty="0" smtClean="0">
                <a:solidFill>
                  <a:srgbClr val="FF8939"/>
                </a:solidFill>
                <a:latin typeface="GT Pressura Mono" pitchFamily="2" charset="0"/>
              </a:rPr>
              <a:t>/</a:t>
            </a:r>
            <a:r>
              <a:rPr lang="en-US" sz="1600" dirty="0" smtClean="0">
                <a:solidFill>
                  <a:srgbClr val="7F7F7F"/>
                </a:solidFill>
                <a:latin typeface="GT Pressura Mono" pitchFamily="2" charset="0"/>
              </a:rPr>
              <a:t> </a:t>
            </a:r>
            <a:endParaRPr lang="en-US" sz="1600" dirty="0">
              <a:solidFill>
                <a:srgbClr val="7F7F7F"/>
              </a:solidFill>
              <a:latin typeface="GT Pressura Mono" pitchFamily="2" charset="0"/>
            </a:endParaRPr>
          </a:p>
        </p:txBody>
      </p:sp>
      <p:sp>
        <p:nvSpPr>
          <p:cNvPr id="36" name="TextBox 35"/>
          <p:cNvSpPr txBox="1"/>
          <p:nvPr/>
        </p:nvSpPr>
        <p:spPr>
          <a:xfrm>
            <a:off x="-18243" y="544185"/>
            <a:ext cx="3288151"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 Computational</a:t>
            </a:r>
            <a:endParaRPr lang="en-US" sz="3000" cap="small" dirty="0">
              <a:solidFill>
                <a:schemeClr val="bg1"/>
              </a:solidFill>
              <a:latin typeface="GT Pressura Mono" pitchFamily="2" charset="0"/>
            </a:endParaRPr>
          </a:p>
        </p:txBody>
      </p:sp>
      <p:sp>
        <p:nvSpPr>
          <p:cNvPr id="37" name="TextBox 36"/>
          <p:cNvSpPr txBox="1"/>
          <p:nvPr/>
        </p:nvSpPr>
        <p:spPr>
          <a:xfrm>
            <a:off x="-3336" y="1187185"/>
            <a:ext cx="2389572"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 Thinking</a:t>
            </a:r>
            <a:endParaRPr lang="en-US" sz="3000" cap="small" dirty="0">
              <a:solidFill>
                <a:schemeClr val="bg1"/>
              </a:solidFill>
              <a:latin typeface="GT Pressura Mono" pitchFamily="2" charset="0"/>
            </a:endParaRPr>
          </a:p>
        </p:txBody>
      </p:sp>
      <p:grpSp>
        <p:nvGrpSpPr>
          <p:cNvPr id="2" name="Group 68"/>
          <p:cNvGrpSpPr/>
          <p:nvPr/>
        </p:nvGrpSpPr>
        <p:grpSpPr>
          <a:xfrm>
            <a:off x="2323752" y="265908"/>
            <a:ext cx="4750321" cy="4339659"/>
            <a:chOff x="3684851" y="1195383"/>
            <a:chExt cx="4759692" cy="4348218"/>
          </a:xfrm>
        </p:grpSpPr>
        <p:sp>
          <p:nvSpPr>
            <p:cNvPr id="70" name="Freeform 69"/>
            <p:cNvSpPr/>
            <p:nvPr/>
          </p:nvSpPr>
          <p:spPr>
            <a:xfrm>
              <a:off x="3747458" y="2613304"/>
              <a:ext cx="2116129" cy="2893678"/>
            </a:xfrm>
            <a:custGeom>
              <a:avLst/>
              <a:gdLst>
                <a:gd name="connsiteX0" fmla="*/ 956854 w 1399483"/>
                <a:gd name="connsiteY0" fmla="*/ 0 h 1913708"/>
                <a:gd name="connsiteX1" fmla="*/ 1329305 w 1399483"/>
                <a:gd name="connsiteY1" fmla="*/ 75194 h 1913708"/>
                <a:gd name="connsiteX2" fmla="*/ 1399483 w 1399483"/>
                <a:gd name="connsiteY2" fmla="*/ 109001 h 1913708"/>
                <a:gd name="connsiteX3" fmla="*/ 1314604 w 1399483"/>
                <a:gd name="connsiteY3" fmla="*/ 174068 h 1913708"/>
                <a:gd name="connsiteX4" fmla="*/ 956854 w 1399483"/>
                <a:gd name="connsiteY4" fmla="*/ 956855 h 1913708"/>
                <a:gd name="connsiteX5" fmla="*/ 958129 w 1399483"/>
                <a:gd name="connsiteY5" fmla="*/ 982104 h 1913708"/>
                <a:gd name="connsiteX6" fmla="*/ 958130 w 1399483"/>
                <a:gd name="connsiteY6" fmla="*/ 982104 h 1913708"/>
                <a:gd name="connsiteX7" fmla="*/ 962200 w 1399483"/>
                <a:gd name="connsiteY7" fmla="*/ 1062700 h 1913708"/>
                <a:gd name="connsiteX8" fmla="*/ 1324045 w 1399483"/>
                <a:gd name="connsiteY8" fmla="*/ 1747721 h 1913708"/>
                <a:gd name="connsiteX9" fmla="*/ 1399377 w 1399483"/>
                <a:gd name="connsiteY9" fmla="*/ 1804758 h 1913708"/>
                <a:gd name="connsiteX10" fmla="*/ 1329305 w 1399483"/>
                <a:gd name="connsiteY10" fmla="*/ 1838514 h 1913708"/>
                <a:gd name="connsiteX11" fmla="*/ 956854 w 1399483"/>
                <a:gd name="connsiteY11" fmla="*/ 1913708 h 1913708"/>
                <a:gd name="connsiteX12" fmla="*/ 0 w 1399483"/>
                <a:gd name="connsiteY12" fmla="*/ 956854 h 1913708"/>
                <a:gd name="connsiteX13" fmla="*/ 956854 w 1399483"/>
                <a:gd name="connsiteY13" fmla="*/ 0 h 191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9483" h="1913708">
                  <a:moveTo>
                    <a:pt x="956854" y="0"/>
                  </a:moveTo>
                  <a:cubicBezTo>
                    <a:pt x="1088968" y="0"/>
                    <a:pt x="1214829" y="26775"/>
                    <a:pt x="1329305" y="75194"/>
                  </a:cubicBezTo>
                  <a:lnTo>
                    <a:pt x="1399483" y="109001"/>
                  </a:lnTo>
                  <a:lnTo>
                    <a:pt x="1314604" y="174068"/>
                  </a:lnTo>
                  <a:cubicBezTo>
                    <a:pt x="1095471" y="363888"/>
                    <a:pt x="956854" y="644184"/>
                    <a:pt x="956854" y="956855"/>
                  </a:cubicBezTo>
                  <a:lnTo>
                    <a:pt x="958129" y="982104"/>
                  </a:lnTo>
                  <a:lnTo>
                    <a:pt x="958130" y="982104"/>
                  </a:lnTo>
                  <a:lnTo>
                    <a:pt x="962200" y="1062700"/>
                  </a:lnTo>
                  <a:cubicBezTo>
                    <a:pt x="990033" y="1336762"/>
                    <a:pt x="1124766" y="1579220"/>
                    <a:pt x="1324045" y="1747721"/>
                  </a:cubicBezTo>
                  <a:lnTo>
                    <a:pt x="1399377" y="1804758"/>
                  </a:lnTo>
                  <a:lnTo>
                    <a:pt x="1329305" y="1838514"/>
                  </a:lnTo>
                  <a:cubicBezTo>
                    <a:pt x="1214829" y="1886933"/>
                    <a:pt x="1088968" y="1913708"/>
                    <a:pt x="956854" y="1913708"/>
                  </a:cubicBezTo>
                  <a:cubicBezTo>
                    <a:pt x="428398" y="1913708"/>
                    <a:pt x="0" y="1485310"/>
                    <a:pt x="0" y="956854"/>
                  </a:cubicBezTo>
                  <a:cubicBezTo>
                    <a:pt x="0" y="428398"/>
                    <a:pt x="428398" y="0"/>
                    <a:pt x="956854" y="0"/>
                  </a:cubicBezTo>
                  <a:close/>
                </a:path>
              </a:pathLst>
            </a:custGeom>
            <a:solidFill>
              <a:schemeClr val="tx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1" name="Freeform 70"/>
            <p:cNvSpPr/>
            <p:nvPr/>
          </p:nvSpPr>
          <p:spPr>
            <a:xfrm>
              <a:off x="5555905" y="2877319"/>
              <a:ext cx="2888638" cy="2666282"/>
            </a:xfrm>
            <a:custGeom>
              <a:avLst/>
              <a:gdLst>
                <a:gd name="connsiteX0" fmla="*/ 1467058 w 1910375"/>
                <a:gd name="connsiteY0" fmla="*/ 0 h 1763322"/>
                <a:gd name="connsiteX1" fmla="*/ 1488507 w 1910375"/>
                <a:gd name="connsiteY1" fmla="*/ 13030 h 1763322"/>
                <a:gd name="connsiteX2" fmla="*/ 1910375 w 1910375"/>
                <a:gd name="connsiteY2" fmla="*/ 806468 h 1763322"/>
                <a:gd name="connsiteX3" fmla="*/ 953521 w 1910375"/>
                <a:gd name="connsiteY3" fmla="*/ 1763322 h 1763322"/>
                <a:gd name="connsiteX4" fmla="*/ 1607 w 1910375"/>
                <a:gd name="connsiteY4" fmla="*/ 904301 h 1763322"/>
                <a:gd name="connsiteX5" fmla="*/ 0 w 1910375"/>
                <a:gd name="connsiteY5" fmla="*/ 872480 h 1763322"/>
                <a:gd name="connsiteX6" fmla="*/ 56314 w 1910375"/>
                <a:gd name="connsiteY6" fmla="*/ 898762 h 1763322"/>
                <a:gd name="connsiteX7" fmla="*/ 435907 w 1910375"/>
                <a:gd name="connsiteY7" fmla="*/ 970569 h 1763322"/>
                <a:gd name="connsiteX8" fmla="*/ 929359 w 1910375"/>
                <a:gd name="connsiteY8" fmla="*/ 845622 h 1763322"/>
                <a:gd name="connsiteX9" fmla="*/ 952247 w 1910375"/>
                <a:gd name="connsiteY9" fmla="*/ 831718 h 1763322"/>
                <a:gd name="connsiteX10" fmla="*/ 952247 w 1910375"/>
                <a:gd name="connsiteY10" fmla="*/ 831717 h 1763322"/>
                <a:gd name="connsiteX11" fmla="*/ 1014713 w 1910375"/>
                <a:gd name="connsiteY11" fmla="*/ 793768 h 1763322"/>
                <a:gd name="connsiteX12" fmla="*/ 1462820 w 1910375"/>
                <a:gd name="connsiteY12" fmla="*/ 67189 h 1763322"/>
                <a:gd name="connsiteX13" fmla="*/ 1467058 w 1910375"/>
                <a:gd name="connsiteY13" fmla="*/ 0 h 17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2">
                  <a:moveTo>
                    <a:pt x="1467058" y="0"/>
                  </a:moveTo>
                  <a:lnTo>
                    <a:pt x="1488507" y="13030"/>
                  </a:lnTo>
                  <a:cubicBezTo>
                    <a:pt x="1743032" y="184983"/>
                    <a:pt x="1910375" y="476183"/>
                    <a:pt x="1910375" y="806468"/>
                  </a:cubicBezTo>
                  <a:cubicBezTo>
                    <a:pt x="1910375" y="1334924"/>
                    <a:pt x="1481977" y="1763322"/>
                    <a:pt x="953521" y="1763322"/>
                  </a:cubicBezTo>
                  <a:cubicBezTo>
                    <a:pt x="458094" y="1763322"/>
                    <a:pt x="50608" y="1386801"/>
                    <a:pt x="1607" y="904301"/>
                  </a:cubicBezTo>
                  <a:lnTo>
                    <a:pt x="0" y="872480"/>
                  </a:lnTo>
                  <a:lnTo>
                    <a:pt x="56314" y="898762"/>
                  </a:lnTo>
                  <a:cubicBezTo>
                    <a:pt x="173850" y="945109"/>
                    <a:pt x="301905" y="970569"/>
                    <a:pt x="435907" y="970569"/>
                  </a:cubicBezTo>
                  <a:cubicBezTo>
                    <a:pt x="614577" y="970569"/>
                    <a:pt x="782674" y="925307"/>
                    <a:pt x="929359" y="845622"/>
                  </a:cubicBezTo>
                  <a:lnTo>
                    <a:pt x="952247" y="831718"/>
                  </a:lnTo>
                  <a:lnTo>
                    <a:pt x="952247" y="831717"/>
                  </a:lnTo>
                  <a:lnTo>
                    <a:pt x="1014713" y="793768"/>
                  </a:lnTo>
                  <a:cubicBezTo>
                    <a:pt x="1255665" y="630984"/>
                    <a:pt x="1424401" y="369424"/>
                    <a:pt x="1462820" y="67189"/>
                  </a:cubicBezTo>
                  <a:lnTo>
                    <a:pt x="1467058" y="0"/>
                  </a:lnTo>
                  <a:close/>
                </a:path>
              </a:pathLst>
            </a:custGeom>
            <a:solidFill>
              <a:schemeClr val="tx2"/>
            </a:solidFill>
            <a:ln w="127000" cap="rnd" cmpd="sng">
              <a:solidFill>
                <a:schemeClr val="tx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3" name="Freeform 72"/>
            <p:cNvSpPr/>
            <p:nvPr/>
          </p:nvSpPr>
          <p:spPr>
            <a:xfrm>
              <a:off x="4672514" y="1195383"/>
              <a:ext cx="2888638" cy="2666284"/>
            </a:xfrm>
            <a:custGeom>
              <a:avLst/>
              <a:gdLst>
                <a:gd name="connsiteX0" fmla="*/ 953521 w 1910375"/>
                <a:gd name="connsiteY0" fmla="*/ 0 h 1763323"/>
                <a:gd name="connsiteX1" fmla="*/ 1910375 w 1910375"/>
                <a:gd name="connsiteY1" fmla="*/ 956854 h 1763323"/>
                <a:gd name="connsiteX2" fmla="*/ 1488507 w 1910375"/>
                <a:gd name="connsiteY2" fmla="*/ 1750292 h 1763323"/>
                <a:gd name="connsiteX3" fmla="*/ 1467058 w 1910375"/>
                <a:gd name="connsiteY3" fmla="*/ 1763323 h 1763323"/>
                <a:gd name="connsiteX4" fmla="*/ 1462820 w 1910375"/>
                <a:gd name="connsiteY4" fmla="*/ 1696133 h 1763323"/>
                <a:gd name="connsiteX5" fmla="*/ 1014713 w 1910375"/>
                <a:gd name="connsiteY5" fmla="*/ 969554 h 1763323"/>
                <a:gd name="connsiteX6" fmla="*/ 953523 w 1910375"/>
                <a:gd name="connsiteY6" fmla="*/ 932381 h 1763323"/>
                <a:gd name="connsiteX7" fmla="*/ 953522 w 1910375"/>
                <a:gd name="connsiteY7" fmla="*/ 932381 h 1763323"/>
                <a:gd name="connsiteX8" fmla="*/ 929358 w 1910375"/>
                <a:gd name="connsiteY8" fmla="*/ 917701 h 1763323"/>
                <a:gd name="connsiteX9" fmla="*/ 435906 w 1910375"/>
                <a:gd name="connsiteY9" fmla="*/ 792754 h 1763323"/>
                <a:gd name="connsiteX10" fmla="*/ 56313 w 1910375"/>
                <a:gd name="connsiteY10" fmla="*/ 864561 h 1763323"/>
                <a:gd name="connsiteX11" fmla="*/ 0 w 1910375"/>
                <a:gd name="connsiteY11" fmla="*/ 890843 h 1763323"/>
                <a:gd name="connsiteX12" fmla="*/ 1607 w 1910375"/>
                <a:gd name="connsiteY12" fmla="*/ 859021 h 1763323"/>
                <a:gd name="connsiteX13" fmla="*/ 953521 w 1910375"/>
                <a:gd name="connsiteY13" fmla="*/ 0 h 176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3">
                  <a:moveTo>
                    <a:pt x="953521" y="0"/>
                  </a:moveTo>
                  <a:cubicBezTo>
                    <a:pt x="1481977" y="0"/>
                    <a:pt x="1910375" y="428398"/>
                    <a:pt x="1910375" y="956854"/>
                  </a:cubicBezTo>
                  <a:cubicBezTo>
                    <a:pt x="1910375" y="1287139"/>
                    <a:pt x="1743032" y="1578339"/>
                    <a:pt x="1488507" y="1750292"/>
                  </a:cubicBezTo>
                  <a:lnTo>
                    <a:pt x="1467058" y="1763323"/>
                  </a:lnTo>
                  <a:lnTo>
                    <a:pt x="1462820" y="1696133"/>
                  </a:lnTo>
                  <a:cubicBezTo>
                    <a:pt x="1424401" y="1393898"/>
                    <a:pt x="1255665" y="1132338"/>
                    <a:pt x="1014713" y="969554"/>
                  </a:cubicBezTo>
                  <a:lnTo>
                    <a:pt x="953523" y="932381"/>
                  </a:lnTo>
                  <a:lnTo>
                    <a:pt x="953522" y="932381"/>
                  </a:lnTo>
                  <a:lnTo>
                    <a:pt x="929358" y="917701"/>
                  </a:lnTo>
                  <a:cubicBezTo>
                    <a:pt x="782673" y="838017"/>
                    <a:pt x="614576" y="792754"/>
                    <a:pt x="435906" y="792754"/>
                  </a:cubicBezTo>
                  <a:cubicBezTo>
                    <a:pt x="301904" y="792754"/>
                    <a:pt x="173849" y="818215"/>
                    <a:pt x="56313" y="864561"/>
                  </a:cubicBezTo>
                  <a:lnTo>
                    <a:pt x="0" y="890843"/>
                  </a:lnTo>
                  <a:lnTo>
                    <a:pt x="1607" y="859021"/>
                  </a:lnTo>
                  <a:cubicBezTo>
                    <a:pt x="50608" y="376522"/>
                    <a:pt x="458094" y="0"/>
                    <a:pt x="953521" y="0"/>
                  </a:cubicBezTo>
                  <a:close/>
                </a:path>
              </a:pathLst>
            </a:custGeom>
            <a:solidFill>
              <a:schemeClr val="tx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104" name="Rectangle 103"/>
            <p:cNvSpPr/>
            <p:nvPr/>
          </p:nvSpPr>
          <p:spPr>
            <a:xfrm>
              <a:off x="5863588" y="4507632"/>
              <a:ext cx="2199531" cy="354641"/>
            </a:xfrm>
            <a:prstGeom prst="rect">
              <a:avLst/>
            </a:prstGeom>
          </p:spPr>
          <p:txBody>
            <a:bodyPr wrap="square">
              <a:spAutoFit/>
            </a:bodyPr>
            <a:lstStyle/>
            <a:p>
              <a:pPr algn="r"/>
              <a:r>
                <a:rPr lang="en-US" sz="1700" b="1" dirty="0" smtClean="0">
                  <a:solidFill>
                    <a:srgbClr val="FFFFFF"/>
                  </a:solidFill>
                  <a:latin typeface="GT Pressura Mono"/>
                </a:rPr>
                <a:t>/</a:t>
              </a:r>
              <a:r>
                <a:rPr lang="en-US" sz="1700" b="1" kern="1200" dirty="0" smtClean="0">
                  <a:solidFill>
                    <a:srgbClr val="FFFFFF"/>
                  </a:solidFill>
                  <a:latin typeface="GT Pressura Mono"/>
                </a:rPr>
                <a:t>PERSPECTIVES</a:t>
              </a:r>
              <a:r>
                <a:rPr lang="en-US" sz="1700" b="1" dirty="0" smtClean="0">
                  <a:solidFill>
                    <a:srgbClr val="FFFFFF"/>
                  </a:solidFill>
                  <a:latin typeface="GT Pressura Mono"/>
                </a:rPr>
                <a:t>/</a:t>
              </a:r>
              <a:endParaRPr lang="en-US" sz="1700" b="1" kern="1200" dirty="0">
                <a:solidFill>
                  <a:srgbClr val="FFFFFF"/>
                </a:solidFill>
                <a:latin typeface="GT Pressura Mono"/>
              </a:endParaRPr>
            </a:p>
          </p:txBody>
        </p:sp>
        <p:sp>
          <p:nvSpPr>
            <p:cNvPr id="100" name="Rectangle 99"/>
            <p:cNvSpPr/>
            <p:nvPr/>
          </p:nvSpPr>
          <p:spPr>
            <a:xfrm>
              <a:off x="5369084" y="1765761"/>
              <a:ext cx="1702367" cy="354641"/>
            </a:xfrm>
            <a:prstGeom prst="rect">
              <a:avLst/>
            </a:prstGeom>
          </p:spPr>
          <p:txBody>
            <a:bodyPr wrap="none">
              <a:spAutoFit/>
            </a:bodyPr>
            <a:lstStyle/>
            <a:p>
              <a:pPr algn="r"/>
              <a:r>
                <a:rPr lang="en-US" sz="1700" b="1" dirty="0" smtClean="0">
                  <a:solidFill>
                    <a:schemeClr val="bg1"/>
                  </a:solidFill>
                  <a:latin typeface="GT Pressura Mono"/>
                </a:rPr>
                <a:t>&lt;</a:t>
              </a:r>
              <a:r>
                <a:rPr lang="en-US" sz="1700" b="1" kern="1200" dirty="0" smtClean="0">
                  <a:solidFill>
                    <a:schemeClr val="bg1"/>
                  </a:solidFill>
                  <a:latin typeface="GT Pressura Mono"/>
                </a:rPr>
                <a:t>PRACTICES&gt;</a:t>
              </a:r>
              <a:endParaRPr lang="en-US" sz="1700" b="1" kern="1200" dirty="0">
                <a:solidFill>
                  <a:schemeClr val="bg1"/>
                </a:solidFill>
                <a:latin typeface="GT Pressura Mono"/>
              </a:endParaRPr>
            </a:p>
          </p:txBody>
        </p:sp>
        <p:sp>
          <p:nvSpPr>
            <p:cNvPr id="87" name="Rectangle 86"/>
            <p:cNvSpPr/>
            <p:nvPr/>
          </p:nvSpPr>
          <p:spPr>
            <a:xfrm>
              <a:off x="3684851" y="3750771"/>
              <a:ext cx="1568722" cy="354641"/>
            </a:xfrm>
            <a:prstGeom prst="rect">
              <a:avLst/>
            </a:prstGeom>
          </p:spPr>
          <p:txBody>
            <a:bodyPr wrap="none">
              <a:spAutoFit/>
            </a:bodyPr>
            <a:lstStyle/>
            <a:p>
              <a:pPr algn="ctr"/>
              <a:r>
                <a:rPr lang="en-US" sz="1700" b="1" dirty="0" smtClean="0">
                  <a:solidFill>
                    <a:schemeClr val="bg1"/>
                  </a:solidFill>
                  <a:latin typeface="GT Pressura Mono"/>
                </a:rPr>
                <a:t>{C</a:t>
              </a:r>
              <a:r>
                <a:rPr lang="en-US" sz="1700" b="1" kern="1200" dirty="0" smtClean="0">
                  <a:solidFill>
                    <a:schemeClr val="bg1"/>
                  </a:solidFill>
                  <a:latin typeface="GT Pressura Mono"/>
                </a:rPr>
                <a:t>ONCEPTS}</a:t>
              </a:r>
              <a:endParaRPr lang="en-US" sz="1700" b="1" kern="1200" dirty="0">
                <a:solidFill>
                  <a:schemeClr val="bg1"/>
                </a:solidFill>
                <a:latin typeface="GT Pressura Mono"/>
              </a:endParaRPr>
            </a:p>
          </p:txBody>
        </p:sp>
      </p:grpSp>
      <p:pic>
        <p:nvPicPr>
          <p:cNvPr id="5" name="Picture 4" descr="Heart_Blue.png"/>
          <p:cNvPicPr>
            <a:picLocks noChangeAspect="1"/>
          </p:cNvPicPr>
          <p:nvPr/>
        </p:nvPicPr>
        <p:blipFill>
          <a:blip r:embed="rId4">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729521" y="2013816"/>
            <a:ext cx="704553" cy="506825"/>
          </a:xfrm>
          <a:prstGeom prst="rect">
            <a:avLst/>
          </a:prstGeom>
        </p:spPr>
      </p:pic>
      <p:pic>
        <p:nvPicPr>
          <p:cNvPr id="6" name="Picture 5" descr="Heart_Orange"/>
          <p:cNvPicPr>
            <a:picLocks noChangeAspect="1"/>
          </p:cNvPicPr>
          <p:nvPr/>
        </p:nvPicPr>
        <p:blipFill>
          <a:blip r:embed="rId5">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7305473" y="11618"/>
            <a:ext cx="742039" cy="533789"/>
          </a:xfrm>
          <a:prstGeom prst="rect">
            <a:avLst/>
          </a:prstGeom>
        </p:spPr>
      </p:pic>
      <p:pic>
        <p:nvPicPr>
          <p:cNvPr id="7" name="Picture 6" descr="Heart.png"/>
          <p:cNvPicPr>
            <a:picLocks noChangeAspect="1"/>
          </p:cNvPicPr>
          <p:nvPr/>
        </p:nvPicPr>
        <p:blipFill>
          <a:blip r:embed="rId6">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7688183" y="2997343"/>
            <a:ext cx="718658" cy="516970"/>
          </a:xfrm>
          <a:prstGeom prst="rect">
            <a:avLst/>
          </a:prstGeom>
        </p:spPr>
      </p:pic>
      <p:sp>
        <p:nvSpPr>
          <p:cNvPr id="40" name="TextBox 39"/>
          <p:cNvSpPr txBox="1"/>
          <p:nvPr/>
        </p:nvSpPr>
        <p:spPr>
          <a:xfrm>
            <a:off x="2012950" y="527050"/>
            <a:ext cx="184666" cy="369332"/>
          </a:xfrm>
          <a:prstGeom prst="rect">
            <a:avLst/>
          </a:prstGeom>
          <a:noFill/>
        </p:spPr>
        <p:txBody>
          <a:bodyPr wrap="none" rtlCol="0">
            <a:spAutoFit/>
          </a:bodyPr>
          <a:lstStyle/>
          <a:p>
            <a:endParaRPr lang="en-US"/>
          </a:p>
        </p:txBody>
      </p:sp>
      <p:sp>
        <p:nvSpPr>
          <p:cNvPr id="44" name="TextBox 43"/>
          <p:cNvSpPr txBox="1"/>
          <p:nvPr/>
        </p:nvSpPr>
        <p:spPr>
          <a:xfrm>
            <a:off x="-3336" y="2520641"/>
            <a:ext cx="2301457" cy="1779120"/>
          </a:xfrm>
          <a:prstGeom prst="rect">
            <a:avLst/>
          </a:prstGeom>
          <a:noFill/>
        </p:spPr>
        <p:txBody>
          <a:bodyPr wrap="square" rtlCol="0">
            <a:spAutoFit/>
          </a:bodyPr>
          <a:lstStyle/>
          <a:p>
            <a:pPr algn="ctr">
              <a:lnSpc>
                <a:spcPts val="2220"/>
              </a:lnSpc>
            </a:pPr>
            <a:r>
              <a:rPr lang="en-US" sz="1600" dirty="0" smtClean="0">
                <a:solidFill>
                  <a:srgbClr val="33AFF7"/>
                </a:solidFill>
                <a:latin typeface="GT Pressura Mono" pitchFamily="2" charset="0"/>
              </a:rPr>
              <a:t>{ Algorithms }</a:t>
            </a:r>
          </a:p>
          <a:p>
            <a:pPr algn="ctr">
              <a:lnSpc>
                <a:spcPts val="2220"/>
              </a:lnSpc>
            </a:pPr>
            <a:r>
              <a:rPr lang="en-US" sz="1600" dirty="0" smtClean="0">
                <a:solidFill>
                  <a:srgbClr val="33AFF7"/>
                </a:solidFill>
                <a:latin typeface="GT Pressura Mono" pitchFamily="2" charset="0"/>
              </a:rPr>
              <a:t>{ Decomposition }</a:t>
            </a:r>
          </a:p>
          <a:p>
            <a:pPr algn="ctr">
              <a:lnSpc>
                <a:spcPts val="2220"/>
              </a:lnSpc>
            </a:pPr>
            <a:r>
              <a:rPr lang="en-US" sz="1600" dirty="0" smtClean="0">
                <a:solidFill>
                  <a:srgbClr val="33AFF7"/>
                </a:solidFill>
                <a:latin typeface="GT Pressura Mono" pitchFamily="2" charset="0"/>
              </a:rPr>
              <a:t>{ Pattern Recognition }</a:t>
            </a:r>
          </a:p>
          <a:p>
            <a:pPr algn="ctr">
              <a:lnSpc>
                <a:spcPts val="2220"/>
              </a:lnSpc>
            </a:pPr>
            <a:r>
              <a:rPr lang="en-US" sz="1600" dirty="0" smtClean="0">
                <a:solidFill>
                  <a:srgbClr val="33AFF7"/>
                </a:solidFill>
                <a:latin typeface="GT Pressura Mono" pitchFamily="2" charset="0"/>
              </a:rPr>
              <a:t>{ Abstraction }</a:t>
            </a:r>
          </a:p>
          <a:p>
            <a:pPr algn="ctr">
              <a:lnSpc>
                <a:spcPts val="2220"/>
              </a:lnSpc>
            </a:pPr>
            <a:r>
              <a:rPr lang="en-US" sz="1600" dirty="0" smtClean="0">
                <a:solidFill>
                  <a:srgbClr val="33AFF7"/>
                </a:solidFill>
                <a:latin typeface="GT Pressura Mono" pitchFamily="2" charset="0"/>
              </a:rPr>
              <a:t>{ Logic }</a:t>
            </a:r>
          </a:p>
          <a:p>
            <a:pPr>
              <a:lnSpc>
                <a:spcPts val="2220"/>
              </a:lnSpc>
            </a:pPr>
            <a:endParaRPr lang="en-US" sz="1700" dirty="0">
              <a:solidFill>
                <a:srgbClr val="33AFF7"/>
              </a:solidFill>
              <a:latin typeface="GT Pressura Mono" pitchFamily="2" charset="0"/>
            </a:endParaRPr>
          </a:p>
        </p:txBody>
      </p:sp>
      <p:sp>
        <p:nvSpPr>
          <p:cNvPr id="45" name="TextBox 44"/>
          <p:cNvSpPr txBox="1"/>
          <p:nvPr/>
        </p:nvSpPr>
        <p:spPr>
          <a:xfrm>
            <a:off x="6581952" y="608400"/>
            <a:ext cx="2212462" cy="1214863"/>
          </a:xfrm>
          <a:prstGeom prst="rect">
            <a:avLst/>
          </a:prstGeom>
          <a:noFill/>
        </p:spPr>
        <p:txBody>
          <a:bodyPr wrap="square" rtlCol="0">
            <a:spAutoFit/>
          </a:bodyPr>
          <a:lstStyle/>
          <a:p>
            <a:pPr algn="ctr">
              <a:lnSpc>
                <a:spcPts val="2220"/>
              </a:lnSpc>
            </a:pPr>
            <a:r>
              <a:rPr lang="en-US" sz="1600" dirty="0" smtClean="0">
                <a:solidFill>
                  <a:schemeClr val="tx2"/>
                </a:solidFill>
                <a:latin typeface="GT Pressura Mono" pitchFamily="2" charset="0"/>
              </a:rPr>
              <a:t>&lt; Planning &gt;</a:t>
            </a:r>
          </a:p>
          <a:p>
            <a:pPr algn="ctr">
              <a:lnSpc>
                <a:spcPts val="2220"/>
              </a:lnSpc>
            </a:pPr>
            <a:r>
              <a:rPr lang="en-US" sz="1600" dirty="0" smtClean="0">
                <a:solidFill>
                  <a:schemeClr val="tx2"/>
                </a:solidFill>
                <a:latin typeface="GT Pressura Mono" pitchFamily="2" charset="0"/>
              </a:rPr>
              <a:t>&lt; Collaborating &gt;</a:t>
            </a:r>
          </a:p>
          <a:p>
            <a:pPr algn="ctr">
              <a:lnSpc>
                <a:spcPts val="2220"/>
              </a:lnSpc>
            </a:pPr>
            <a:r>
              <a:rPr lang="en-US" sz="1600" dirty="0" smtClean="0">
                <a:solidFill>
                  <a:schemeClr val="tx2"/>
                </a:solidFill>
                <a:latin typeface="GT Pressura Mono" pitchFamily="2" charset="0"/>
              </a:rPr>
              <a:t>&lt; Experimenting &gt;</a:t>
            </a:r>
          </a:p>
          <a:p>
            <a:pPr algn="ctr">
              <a:lnSpc>
                <a:spcPts val="2220"/>
              </a:lnSpc>
            </a:pPr>
            <a:r>
              <a:rPr lang="en-US" sz="1600" dirty="0" smtClean="0">
                <a:solidFill>
                  <a:schemeClr val="tx2"/>
                </a:solidFill>
                <a:latin typeface="GT Pressura Mono" pitchFamily="2" charset="0"/>
              </a:rPr>
              <a:t>&lt; Debugging &gt; </a:t>
            </a:r>
            <a:endParaRPr lang="en-US" sz="1600" dirty="0">
              <a:solidFill>
                <a:schemeClr val="tx2"/>
              </a:solidFill>
              <a:latin typeface="GT Pressura Mono" pitchFamily="2" charset="0"/>
            </a:endParaRPr>
          </a:p>
        </p:txBody>
      </p: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9732419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20"/>
        <p:cNvGrpSpPr/>
        <p:nvPr/>
      </p:nvGrpSpPr>
      <p:grpSpPr>
        <a:xfrm>
          <a:off x="0" y="0"/>
          <a:ext cx="0" cy="0"/>
          <a:chOff x="0" y="0"/>
          <a:chExt cx="0" cy="0"/>
        </a:xfrm>
      </p:grpSpPr>
      <p:sp>
        <p:nvSpPr>
          <p:cNvPr id="322" name="Shape 322"/>
          <p:cNvSpPr txBox="1"/>
          <p:nvPr/>
        </p:nvSpPr>
        <p:spPr>
          <a:xfrm>
            <a:off x="149609" y="396875"/>
            <a:ext cx="4139929" cy="2698120"/>
          </a:xfrm>
          <a:prstGeom prst="rect">
            <a:avLst/>
          </a:prstGeom>
          <a:noFill/>
          <a:ln>
            <a:noFill/>
          </a:ln>
        </p:spPr>
        <p:txBody>
          <a:bodyPr lIns="91425" tIns="91425" rIns="91425" bIns="91425" anchor="t" anchorCtr="0">
            <a:noAutofit/>
          </a:bodyPr>
          <a:lstStyle/>
          <a:p>
            <a:pPr algn="ctr">
              <a:lnSpc>
                <a:spcPct val="150000"/>
              </a:lnSpc>
            </a:pPr>
            <a:r>
              <a:rPr lang="en" sz="2800" i="1" dirty="0">
                <a:solidFill>
                  <a:srgbClr val="33AFF7"/>
                </a:solidFill>
                <a:latin typeface="GT Pressura Mono" pitchFamily="2" charset="0"/>
              </a:rPr>
              <a:t>Learning to </a:t>
            </a:r>
            <a:r>
              <a:rPr lang="en" sz="2800" i="1" dirty="0" smtClean="0">
                <a:solidFill>
                  <a:srgbClr val="FF8939"/>
                </a:solidFill>
                <a:latin typeface="GT Pressura Mono" pitchFamily="2" charset="0"/>
              </a:rPr>
              <a:t>code</a:t>
            </a:r>
            <a:r>
              <a:rPr lang="en-CA" sz="2800" i="1" dirty="0" smtClean="0">
                <a:solidFill>
                  <a:srgbClr val="FF8939"/>
                </a:solidFill>
                <a:latin typeface="GT Pressura Mono" pitchFamily="2" charset="0"/>
              </a:rPr>
              <a:t/>
            </a:r>
            <a:br>
              <a:rPr lang="en-CA" sz="2800" i="1" dirty="0" smtClean="0">
                <a:solidFill>
                  <a:srgbClr val="FF8939"/>
                </a:solidFill>
                <a:latin typeface="GT Pressura Mono" pitchFamily="2" charset="0"/>
              </a:rPr>
            </a:br>
            <a:r>
              <a:rPr lang="en" sz="2800" i="1" u="sng" dirty="0" smtClean="0">
                <a:solidFill>
                  <a:srgbClr val="33AFF7"/>
                </a:solidFill>
                <a:uFill>
                  <a:solidFill>
                    <a:schemeClr val="bg2"/>
                  </a:solidFill>
                </a:uFill>
                <a:latin typeface="GT Pressura Mono" pitchFamily="2" charset="0"/>
              </a:rPr>
              <a:t>is one of the best ways</a:t>
            </a:r>
          </a:p>
          <a:p>
            <a:pPr lvl="0" algn="ctr">
              <a:lnSpc>
                <a:spcPct val="150000"/>
              </a:lnSpc>
              <a:spcBef>
                <a:spcPts val="0"/>
              </a:spcBef>
              <a:buNone/>
            </a:pPr>
            <a:r>
              <a:rPr lang="en" sz="2800" i="1" dirty="0" smtClean="0">
                <a:solidFill>
                  <a:srgbClr val="33AFF7"/>
                </a:solidFill>
                <a:latin typeface="GT Pressura Mono" pitchFamily="2" charset="0"/>
              </a:rPr>
              <a:t>to develop </a:t>
            </a:r>
            <a:r>
              <a:rPr lang="en-CA" sz="2800" i="1" dirty="0" smtClean="0">
                <a:solidFill>
                  <a:srgbClr val="33AFF7"/>
                </a:solidFill>
                <a:latin typeface="GT Pressura Mono" pitchFamily="2" charset="0"/>
              </a:rPr>
              <a:t/>
            </a:r>
            <a:br>
              <a:rPr lang="en-CA" sz="2800" i="1" dirty="0" smtClean="0">
                <a:solidFill>
                  <a:srgbClr val="33AFF7"/>
                </a:solidFill>
                <a:latin typeface="GT Pressura Mono" pitchFamily="2" charset="0"/>
              </a:rPr>
            </a:br>
            <a:r>
              <a:rPr lang="en" sz="2800" i="1" dirty="0" smtClean="0">
                <a:solidFill>
                  <a:srgbClr val="33AFF7"/>
                </a:solidFill>
                <a:latin typeface="GT Pressura Mono" pitchFamily="2" charset="0"/>
              </a:rPr>
              <a:t>computational thinking</a:t>
            </a:r>
            <a:r>
              <a:rPr lang="en-CA" sz="2800" i="1" dirty="0" smtClean="0">
                <a:solidFill>
                  <a:srgbClr val="33AFF7"/>
                </a:solidFill>
                <a:latin typeface="GT Pressura Mono" pitchFamily="2" charset="0"/>
              </a:rPr>
              <a:t>. </a:t>
            </a:r>
            <a:r>
              <a:rPr lang="en-CA" sz="2800" dirty="0" smtClean="0">
                <a:solidFill>
                  <a:srgbClr val="33AFF7"/>
                </a:solidFill>
              </a:rPr>
              <a:t/>
            </a:r>
            <a:br>
              <a:rPr lang="en-CA" sz="2800" dirty="0" smtClean="0">
                <a:solidFill>
                  <a:srgbClr val="33AFF7"/>
                </a:solidFill>
              </a:rPr>
            </a:br>
            <a:r>
              <a:rPr lang="en-CA" sz="2800" dirty="0" smtClean="0">
                <a:solidFill>
                  <a:srgbClr val="33AFF7"/>
                </a:solidFill>
              </a:rPr>
              <a:t/>
            </a:r>
            <a:br>
              <a:rPr lang="en-CA" sz="2800" dirty="0" smtClean="0">
                <a:solidFill>
                  <a:srgbClr val="33AFF7"/>
                </a:solidFill>
              </a:rPr>
            </a:br>
            <a:endParaRPr sz="2800" dirty="0" smtClean="0">
              <a:solidFill>
                <a:srgbClr val="33AFF7"/>
              </a:solidFill>
            </a:endParaRPr>
          </a:p>
        </p:txBody>
      </p:sp>
      <p:sp>
        <p:nvSpPr>
          <p:cNvPr id="5" name="TextBox 4"/>
          <p:cNvSpPr txBox="1"/>
          <p:nvPr/>
        </p:nvSpPr>
        <p:spPr>
          <a:xfrm>
            <a:off x="5016500" y="396875"/>
            <a:ext cx="3778249" cy="4431983"/>
          </a:xfrm>
          <a:prstGeom prst="rect">
            <a:avLst/>
          </a:prstGeom>
          <a:noFill/>
        </p:spPr>
        <p:txBody>
          <a:bodyPr wrap="square" rtlCol="0">
            <a:spAutoFit/>
          </a:bodyPr>
          <a:lstStyle/>
          <a:p>
            <a:pPr lvl="0" algn="ctr"/>
            <a:r>
              <a:rPr lang="en-CA" sz="4000" b="1" u="sng" dirty="0" smtClean="0">
                <a:solidFill>
                  <a:schemeClr val="lt1"/>
                </a:solidFill>
                <a:latin typeface="GT Pressura Mono" pitchFamily="2" charset="0"/>
              </a:rPr>
              <a:t>Perspectives</a:t>
            </a:r>
          </a:p>
          <a:p>
            <a:pPr lvl="0" algn="ctr"/>
            <a:endParaRPr lang="en-CA" sz="4000" b="1" u="sng" dirty="0" smtClean="0">
              <a:solidFill>
                <a:schemeClr val="lt1"/>
              </a:solidFill>
              <a:latin typeface="GT Pressura Mono" pitchFamily="2" charset="0"/>
            </a:endParaRPr>
          </a:p>
          <a:p>
            <a:pPr lvl="0" algn="ctr">
              <a:buClr>
                <a:schemeClr val="lt1"/>
              </a:buClr>
              <a:buSzPct val="25000"/>
            </a:pPr>
            <a:r>
              <a:rPr lang="en-CA" sz="2800" b="1" dirty="0" smtClean="0">
                <a:solidFill>
                  <a:schemeClr val="bg1"/>
                </a:solidFill>
                <a:latin typeface="GT Pressura Mono" pitchFamily="2" charset="0"/>
              </a:rPr>
              <a:t>Expressing</a:t>
            </a:r>
          </a:p>
          <a:p>
            <a:pPr lvl="0" algn="ctr">
              <a:buClr>
                <a:schemeClr val="accent3"/>
              </a:buClr>
              <a:buSzPct val="25000"/>
            </a:pPr>
            <a:endParaRPr lang="en-CA" sz="2800" b="1" dirty="0" smtClean="0">
              <a:solidFill>
                <a:schemeClr val="bg1"/>
              </a:solidFill>
              <a:latin typeface="GT Pressura Mono" pitchFamily="2" charset="0"/>
            </a:endParaRPr>
          </a:p>
          <a:p>
            <a:pPr lvl="0" algn="ctr">
              <a:buClr>
                <a:schemeClr val="accent3"/>
              </a:buClr>
              <a:buSzPct val="25000"/>
            </a:pPr>
            <a:r>
              <a:rPr lang="en-CA" sz="2800" b="1" dirty="0" smtClean="0">
                <a:solidFill>
                  <a:schemeClr val="bg1"/>
                </a:solidFill>
                <a:latin typeface="GT Pressura Mono" pitchFamily="2" charset="0"/>
              </a:rPr>
              <a:t>Understanding</a:t>
            </a:r>
          </a:p>
          <a:p>
            <a:pPr lvl="0" algn="ctr">
              <a:buClr>
                <a:schemeClr val="accent3"/>
              </a:buClr>
              <a:buSzPct val="25000"/>
            </a:pPr>
            <a:r>
              <a:rPr lang="en-CA" sz="2800" b="1" dirty="0" smtClean="0">
                <a:solidFill>
                  <a:schemeClr val="bg1"/>
                </a:solidFill>
                <a:latin typeface="GT Pressura Mono" pitchFamily="2" charset="0"/>
              </a:rPr>
              <a:t> </a:t>
            </a:r>
            <a:br>
              <a:rPr lang="en-CA" sz="2800" b="1" dirty="0" smtClean="0">
                <a:solidFill>
                  <a:schemeClr val="bg1"/>
                </a:solidFill>
                <a:latin typeface="GT Pressura Mono" pitchFamily="2" charset="0"/>
              </a:rPr>
            </a:br>
            <a:r>
              <a:rPr lang="en-CA" sz="2800" b="1" dirty="0" smtClean="0">
                <a:solidFill>
                  <a:schemeClr val="bg1"/>
                </a:solidFill>
                <a:latin typeface="GT Pressura Mono" pitchFamily="2" charset="0"/>
              </a:rPr>
              <a:t>Connecting</a:t>
            </a:r>
          </a:p>
          <a:p>
            <a:pPr lvl="0" algn="ctr"/>
            <a:endParaRPr lang="en" sz="4000" b="1" u="sng" dirty="0" smtClean="0">
              <a:solidFill>
                <a:schemeClr val="lt1"/>
              </a:solidFill>
              <a:latin typeface="GT Pressura Mono" pitchFamily="2" charset="0"/>
            </a:endParaRPr>
          </a:p>
          <a:p>
            <a:pPr algn="ctr"/>
            <a:endParaRPr lang="en-US" sz="1600" b="1"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92"/>
        <p:cNvGrpSpPr/>
        <p:nvPr/>
      </p:nvGrpSpPr>
      <p:grpSpPr>
        <a:xfrm>
          <a:off x="0" y="0"/>
          <a:ext cx="0" cy="0"/>
          <a:chOff x="0" y="0"/>
          <a:chExt cx="0" cy="0"/>
        </a:xfrm>
      </p:grpSpPr>
      <p:sp>
        <p:nvSpPr>
          <p:cNvPr id="293" name="Shape 293"/>
          <p:cNvSpPr/>
          <p:nvPr/>
        </p:nvSpPr>
        <p:spPr>
          <a:xfrm flipH="1">
            <a:off x="1395915" y="2065868"/>
            <a:ext cx="6411149" cy="873600"/>
          </a:xfrm>
          <a:prstGeom prst="rect">
            <a:avLst/>
          </a:prstGeom>
          <a:solidFill>
            <a:schemeClr val="lt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 name="Title 4"/>
          <p:cNvSpPr>
            <a:spLocks noGrp="1"/>
          </p:cNvSpPr>
          <p:nvPr>
            <p:ph type="title"/>
          </p:nvPr>
        </p:nvSpPr>
        <p:spPr>
          <a:xfrm>
            <a:off x="1395915" y="2065868"/>
            <a:ext cx="6411149" cy="873600"/>
          </a:xfrm>
        </p:spPr>
        <p:txBody>
          <a:bodyPr/>
          <a:lstStyle/>
          <a:p>
            <a:pPr>
              <a:lnSpc>
                <a:spcPct val="100000"/>
              </a:lnSpc>
            </a:pPr>
            <a:r>
              <a:rPr lang="en-US" sz="4800" b="1" dirty="0" smtClean="0">
                <a:latin typeface="GT Pressura Mono" pitchFamily="2" charset="0"/>
              </a:rPr>
              <a:t>Unplugged! </a:t>
            </a:r>
            <a:endParaRPr lang="en-US" sz="4800" b="1" dirty="0">
              <a:latin typeface="GT Pressura Mono" pitchFamily="2"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743"/>
        <p:cNvGrpSpPr/>
        <p:nvPr/>
      </p:nvGrpSpPr>
      <p:grpSpPr>
        <a:xfrm>
          <a:off x="0" y="0"/>
          <a:ext cx="0" cy="0"/>
          <a:chOff x="0" y="0"/>
          <a:chExt cx="0" cy="0"/>
        </a:xfrm>
      </p:grpSpPr>
      <p:sp>
        <p:nvSpPr>
          <p:cNvPr id="744" name="Shape 744"/>
          <p:cNvSpPr txBox="1">
            <a:spLocks noGrp="1"/>
          </p:cNvSpPr>
          <p:nvPr>
            <p:ph type="body" idx="1"/>
          </p:nvPr>
        </p:nvSpPr>
        <p:spPr>
          <a:xfrm>
            <a:off x="4519448" y="163554"/>
            <a:ext cx="4624552" cy="4406309"/>
          </a:xfrm>
          <a:prstGeom prst="rect">
            <a:avLst/>
          </a:prstGeom>
          <a:noFill/>
          <a:ln>
            <a:noFill/>
          </a:ln>
        </p:spPr>
        <p:txBody>
          <a:bodyPr lIns="81622" tIns="81622" rIns="81622" bIns="81622" anchor="t" anchorCtr="0">
            <a:noAutofit/>
          </a:bodyPr>
          <a:lstStyle/>
          <a:p>
            <a:pPr indent="-170073" algn="ctr">
              <a:spcBef>
                <a:spcPts val="0"/>
              </a:spcBef>
              <a:buSzPct val="25000"/>
              <a:buNone/>
            </a:pPr>
            <a:r>
              <a:rPr lang="en-CA" sz="3600" b="1" u="sng" dirty="0" smtClean="0">
                <a:ln>
                  <a:solidFill>
                    <a:schemeClr val="bg2"/>
                  </a:solidFill>
                </a:ln>
                <a:solidFill>
                  <a:schemeClr val="bg1"/>
                </a:solidFill>
              </a:rPr>
              <a:t>GRAPH PAPER PROGRAMMING</a:t>
            </a:r>
            <a:r>
              <a:rPr lang="en-CA" sz="4000" dirty="0" smtClean="0"/>
              <a:t/>
            </a:r>
            <a:br>
              <a:rPr lang="en-CA" sz="4000" dirty="0" smtClean="0"/>
            </a:br>
            <a:endParaRPr lang="en-CA" sz="4000"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Shape 162"/>
        <p:cNvGrpSpPr/>
        <p:nvPr/>
      </p:nvGrpSpPr>
      <p:grpSpPr>
        <a:xfrm>
          <a:off x="0" y="0"/>
          <a:ext cx="0" cy="0"/>
          <a:chOff x="0" y="0"/>
          <a:chExt cx="0" cy="0"/>
        </a:xfrm>
      </p:grpSpPr>
      <p:sp>
        <p:nvSpPr>
          <p:cNvPr id="5" name="Subtitle 2"/>
          <p:cNvSpPr txBox="1">
            <a:spLocks/>
          </p:cNvSpPr>
          <p:nvPr/>
        </p:nvSpPr>
        <p:spPr>
          <a:xfrm>
            <a:off x="435109" y="198000"/>
            <a:ext cx="8229093" cy="3204102"/>
          </a:xfrm>
          <a:prstGeom prst="rect">
            <a:avLst/>
          </a:prstGeom>
          <a:noFill/>
          <a:ln>
            <a:noFill/>
          </a:ln>
        </p:spPr>
        <p:txBody>
          <a:bodyPr lIns="91425" tIns="91425" rIns="91425" bIns="91425" anchor="ctr" anchorCtr="0"/>
          <a:lstStyle/>
          <a:p>
            <a:pPr marL="342900" marR="0" lvl="0" algn="ctr" defTabSz="914400" rtl="0" eaLnBrk="1" fontAlgn="auto" latinLnBrk="0" hangingPunct="1">
              <a:spcBef>
                <a:spcPts val="480"/>
              </a:spcBef>
              <a:spcAft>
                <a:spcPts val="0"/>
              </a:spcAft>
              <a:buClr>
                <a:schemeClr val="dk1"/>
              </a:buClr>
              <a:buSzPct val="100000"/>
              <a:tabLst/>
              <a:defRPr/>
            </a:pPr>
            <a:r>
              <a:rPr kumimoji="0" lang="en-US" sz="3200" b="0" u="none" strike="noStrike" kern="0" cap="none" spc="0" normalizeH="0" baseline="0" noProof="0" dirty="0" smtClean="0">
                <a:ln>
                  <a:noFill/>
                </a:ln>
                <a:solidFill>
                  <a:schemeClr val="accent5"/>
                </a:solidFill>
                <a:effectLst/>
                <a:uLnTx/>
                <a:uFillTx/>
                <a:latin typeface="GT Pressura Mono" pitchFamily="2" charset="0"/>
                <a:sym typeface="Arial"/>
              </a:rPr>
              <a:t>Questions?</a:t>
            </a:r>
            <a:r>
              <a:rPr kumimoji="0" lang="en-US" sz="3200" b="0" u="none" strike="noStrike" kern="0" cap="none" spc="0" normalizeH="0" noProof="0" dirty="0" smtClean="0">
                <a:ln>
                  <a:noFill/>
                </a:ln>
                <a:solidFill>
                  <a:schemeClr val="accent5"/>
                </a:solidFill>
                <a:effectLst/>
                <a:uLnTx/>
                <a:uFillTx/>
                <a:latin typeface="GT Pressura Mono" pitchFamily="2" charset="0"/>
                <a:sym typeface="Arial"/>
              </a:rPr>
              <a:t> </a:t>
            </a:r>
            <a:r>
              <a:rPr lang="en-US" sz="3200" dirty="0" smtClean="0">
                <a:solidFill>
                  <a:schemeClr val="accent5"/>
                </a:solidFill>
                <a:latin typeface="GT Pressura Mono" pitchFamily="2" charset="0"/>
              </a:rPr>
              <a:t>Suggestions? </a:t>
            </a:r>
            <a:br>
              <a:rPr lang="en-US" sz="3200" dirty="0" smtClean="0">
                <a:solidFill>
                  <a:schemeClr val="accent5"/>
                </a:solidFill>
                <a:latin typeface="GT Pressura Mono" pitchFamily="2" charset="0"/>
              </a:rPr>
            </a:br>
            <a:r>
              <a:rPr kumimoji="0" lang="en-US" sz="3200" b="0" u="none" strike="noStrike" kern="0" cap="none" spc="0" normalizeH="0" baseline="0" noProof="0" dirty="0" smtClean="0">
                <a:ln>
                  <a:noFill/>
                </a:ln>
                <a:solidFill>
                  <a:schemeClr val="accent5"/>
                </a:solidFill>
                <a:effectLst/>
                <a:uLnTx/>
                <a:uFillTx/>
                <a:latin typeface="GT Pressura Mono" pitchFamily="2" charset="0"/>
                <a:sym typeface="Arial"/>
              </a:rPr>
              <a:t>We’d love</a:t>
            </a:r>
            <a:r>
              <a:rPr kumimoji="0" lang="en-US" sz="3200" b="0" u="none" strike="noStrike" kern="0" cap="none" spc="0" normalizeH="0" noProof="0" dirty="0" smtClean="0">
                <a:ln>
                  <a:noFill/>
                </a:ln>
                <a:solidFill>
                  <a:schemeClr val="accent5"/>
                </a:solidFill>
                <a:effectLst/>
                <a:uLnTx/>
                <a:uFillTx/>
                <a:latin typeface="GT Pressura Mono" pitchFamily="2" charset="0"/>
                <a:sym typeface="Arial"/>
              </a:rPr>
              <a:t> to hear from you.</a:t>
            </a:r>
            <a:r>
              <a:rPr kumimoji="0" lang="en-US" sz="3200" b="0" u="none" strike="noStrike" kern="0" cap="none" spc="0" normalizeH="0" noProof="0" dirty="0" smtClean="0">
                <a:ln>
                  <a:noFill/>
                </a:ln>
                <a:solidFill>
                  <a:schemeClr val="dk1"/>
                </a:solidFill>
                <a:effectLst/>
                <a:uLnTx/>
                <a:uFillTx/>
                <a:latin typeface="GT Pressura Mono" pitchFamily="2" charset="0"/>
                <a:sym typeface="Arial"/>
              </a:rPr>
              <a:t/>
            </a:r>
            <a:br>
              <a:rPr kumimoji="0" lang="en-US" sz="3200" b="0" u="none" strike="noStrike" kern="0" cap="none" spc="0" normalizeH="0" noProof="0" dirty="0" smtClean="0">
                <a:ln>
                  <a:noFill/>
                </a:ln>
                <a:solidFill>
                  <a:schemeClr val="dk1"/>
                </a:solidFill>
                <a:effectLst/>
                <a:uLnTx/>
                <a:uFillTx/>
                <a:latin typeface="GT Pressura Mono" pitchFamily="2" charset="0"/>
                <a:sym typeface="Arial"/>
              </a:rPr>
            </a:br>
            <a:r>
              <a:rPr kumimoji="0" lang="en-US" sz="3200" b="0" i="0" u="none" strike="noStrike" kern="0" cap="none" spc="0" normalizeH="0" baseline="0" noProof="0" dirty="0" smtClean="0">
                <a:ln>
                  <a:noFill/>
                </a:ln>
                <a:solidFill>
                  <a:schemeClr val="dk1"/>
                </a:solidFill>
                <a:effectLst/>
                <a:uLnTx/>
                <a:uFillTx/>
                <a:latin typeface="GT Pressura Mono" pitchFamily="2" charset="0"/>
                <a:sym typeface="Arial"/>
              </a:rPr>
              <a:t/>
            </a:r>
            <a:br>
              <a:rPr kumimoji="0" lang="en-US" sz="3200" b="0" i="0" u="none" strike="noStrike" kern="0" cap="none" spc="0" normalizeH="0" baseline="0" noProof="0" dirty="0" smtClean="0">
                <a:ln>
                  <a:noFill/>
                </a:ln>
                <a:solidFill>
                  <a:schemeClr val="dk1"/>
                </a:solidFill>
                <a:effectLst/>
                <a:uLnTx/>
                <a:uFillTx/>
                <a:latin typeface="GT Pressura Mono" pitchFamily="2" charset="0"/>
                <a:sym typeface="Arial"/>
              </a:rPr>
            </a:br>
            <a:r>
              <a:rPr kumimoji="0" lang="en-US" sz="3200" b="0" i="0" strike="noStrike" kern="0" cap="none" spc="0" normalizeH="0" baseline="0" noProof="0" dirty="0" smtClean="0">
                <a:ln>
                  <a:noFill/>
                </a:ln>
                <a:solidFill>
                  <a:schemeClr val="dk1"/>
                </a:solidFill>
                <a:effectLst/>
                <a:uLnTx/>
                <a:uFillTx/>
                <a:latin typeface="GT Pressura Mono" pitchFamily="2" charset="0"/>
                <a:sym typeface="Arial"/>
              </a:rPr>
              <a:t>educators@kidscodejeunesse.org</a:t>
            </a:r>
          </a:p>
        </p:txBody>
      </p:sp>
      <p:sp>
        <p:nvSpPr>
          <p:cNvPr id="9" name="TextBox 8"/>
          <p:cNvSpPr txBox="1"/>
          <p:nvPr/>
        </p:nvSpPr>
        <p:spPr>
          <a:xfrm>
            <a:off x="228490" y="4175454"/>
            <a:ext cx="4935810" cy="769441"/>
          </a:xfrm>
          <a:prstGeom prst="rect">
            <a:avLst/>
          </a:prstGeom>
          <a:noFill/>
        </p:spPr>
        <p:txBody>
          <a:bodyPr wrap="square" rtlCol="0">
            <a:spAutoFit/>
          </a:bodyPr>
          <a:lstStyle/>
          <a:p>
            <a:pPr lvl="0" algn="ctr"/>
            <a:r>
              <a:rPr lang="en-US" sz="2400" dirty="0" smtClean="0">
                <a:solidFill>
                  <a:schemeClr val="bg2"/>
                </a:solidFill>
                <a:latin typeface="GT Pressura Mono" pitchFamily="2" charset="0"/>
              </a:rPr>
              <a:t>www.kidscodejeunesse.org</a:t>
            </a:r>
          </a:p>
          <a:p>
            <a:pPr lvl="0" algn="ctr"/>
            <a:endParaRPr lang="en-US" sz="2000" dirty="0" smtClean="0">
              <a:solidFill>
                <a:srgbClr val="EB581D"/>
              </a:solidFill>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Shape 162"/>
        <p:cNvGrpSpPr/>
        <p:nvPr/>
      </p:nvGrpSpPr>
      <p:grpSpPr>
        <a:xfrm>
          <a:off x="0" y="0"/>
          <a:ext cx="0" cy="0"/>
          <a:chOff x="0" y="0"/>
          <a:chExt cx="0" cy="0"/>
        </a:xfrm>
      </p:grpSpPr>
      <p:sp>
        <p:nvSpPr>
          <p:cNvPr id="5" name="Subtitle 2"/>
          <p:cNvSpPr txBox="1">
            <a:spLocks/>
          </p:cNvSpPr>
          <p:nvPr/>
        </p:nvSpPr>
        <p:spPr>
          <a:xfrm>
            <a:off x="457143" y="279002"/>
            <a:ext cx="8229093" cy="3204102"/>
          </a:xfrm>
          <a:prstGeom prst="rect">
            <a:avLst/>
          </a:prstGeom>
          <a:noFill/>
          <a:ln>
            <a:noFill/>
          </a:ln>
        </p:spPr>
        <p:txBody>
          <a:bodyPr lIns="91425" tIns="91425" rIns="91425" bIns="91425" anchor="ctr" anchorCtr="0"/>
          <a:lstStyle/>
          <a:p>
            <a:pPr marL="342900" marR="0" lvl="0" indent="-190500" algn="l" defTabSz="914400" rtl="0" eaLnBrk="1" fontAlgn="auto" latinLnBrk="0" hangingPunct="1">
              <a:lnSpc>
                <a:spcPct val="150000"/>
              </a:lnSpc>
              <a:spcBef>
                <a:spcPts val="480"/>
              </a:spcBef>
              <a:spcAft>
                <a:spcPts val="0"/>
              </a:spcAft>
              <a:buClr>
                <a:schemeClr val="dk1"/>
              </a:buClr>
              <a:buSzPct val="100000"/>
              <a:tabLst/>
              <a:defRPr/>
            </a:pPr>
            <a:r>
              <a:rPr kumimoji="0" lang="en-US" sz="3200" b="0" u="none" strike="noStrike" kern="0" cap="none" spc="0" normalizeH="0" baseline="0" noProof="0" dirty="0" smtClean="0">
                <a:ln>
                  <a:noFill/>
                </a:ln>
                <a:solidFill>
                  <a:schemeClr val="dk1"/>
                </a:solidFill>
                <a:effectLst/>
                <a:uLnTx/>
                <a:uFillTx/>
                <a:latin typeface="GT Pressura Mono" pitchFamily="2" charset="0"/>
                <a:sym typeface="Arial"/>
              </a:rPr>
              <a:t> Please tell us what you think!</a:t>
            </a:r>
          </a:p>
          <a:p>
            <a:pPr marL="342900" marR="0" lvl="0" indent="-190500" algn="l" defTabSz="914400" rtl="0" eaLnBrk="1" fontAlgn="auto" latinLnBrk="0" hangingPunct="1">
              <a:lnSpc>
                <a:spcPct val="150000"/>
              </a:lnSpc>
              <a:spcBef>
                <a:spcPts val="480"/>
              </a:spcBef>
              <a:spcAft>
                <a:spcPts val="0"/>
              </a:spcAft>
              <a:buClr>
                <a:schemeClr val="bg2"/>
              </a:buClr>
              <a:buSzPct val="100000"/>
              <a:buFont typeface="Arial"/>
              <a:buChar char="•"/>
              <a:tabLst/>
              <a:defRPr/>
            </a:pPr>
            <a:r>
              <a:rPr kumimoji="0" lang="en-US" sz="3200" b="0" u="none" strike="noStrike" kern="0" cap="none" spc="0" normalizeH="0" baseline="0" noProof="0" dirty="0" smtClean="0">
                <a:ln>
                  <a:noFill/>
                </a:ln>
                <a:solidFill>
                  <a:schemeClr val="bg2"/>
                </a:solidFill>
                <a:effectLst/>
                <a:uLnTx/>
                <a:uFillTx/>
                <a:latin typeface="GT Pressura Mono" pitchFamily="2" charset="0"/>
                <a:sym typeface="Arial"/>
              </a:rPr>
              <a:t>Survey Link</a:t>
            </a:r>
          </a:p>
          <a:p>
            <a:pPr marL="342900" marR="0" lvl="0" indent="-190500" algn="l" defTabSz="914400" rtl="0" eaLnBrk="1" fontAlgn="auto" latinLnBrk="0" hangingPunct="1">
              <a:lnSpc>
                <a:spcPct val="150000"/>
              </a:lnSpc>
              <a:spcBef>
                <a:spcPts val="480"/>
              </a:spcBef>
              <a:spcAft>
                <a:spcPts val="0"/>
              </a:spcAft>
              <a:buClr>
                <a:schemeClr val="bg2"/>
              </a:buClr>
              <a:buSzPct val="100000"/>
              <a:buFont typeface="Arial"/>
              <a:buChar char="•"/>
              <a:tabLst/>
              <a:defRPr/>
            </a:pPr>
            <a:r>
              <a:rPr kumimoji="0" lang="en-US" sz="3200" b="0" u="none" strike="noStrike" kern="0" cap="none" spc="0" normalizeH="0" baseline="0" noProof="0" dirty="0" smtClean="0">
                <a:ln>
                  <a:noFill/>
                </a:ln>
                <a:solidFill>
                  <a:schemeClr val="bg2"/>
                </a:solidFill>
                <a:effectLst/>
                <a:uLnTx/>
                <a:uFillTx/>
                <a:latin typeface="GT Pressura Mono" pitchFamily="2" charset="0"/>
                <a:sym typeface="Arial"/>
              </a:rPr>
              <a:t>Instructor’s Name</a:t>
            </a:r>
            <a:r>
              <a:rPr kumimoji="0" lang="en-US" sz="3200" b="0" i="0" u="none" strike="noStrike" kern="0" cap="none" spc="0" normalizeH="0" baseline="0" noProof="0" dirty="0" smtClean="0">
                <a:ln>
                  <a:noFill/>
                </a:ln>
                <a:solidFill>
                  <a:schemeClr val="dk1"/>
                </a:solidFill>
                <a:effectLst/>
                <a:uLnTx/>
                <a:uFillTx/>
                <a:latin typeface="GT Pressura Mono" pitchFamily="2" charset="0"/>
                <a:sym typeface="Arial"/>
              </a:rPr>
              <a:t/>
            </a:r>
            <a:br>
              <a:rPr kumimoji="0" lang="en-US" sz="3200" b="0" i="0" u="none" strike="noStrike" kern="0" cap="none" spc="0" normalizeH="0" baseline="0" noProof="0" dirty="0" smtClean="0">
                <a:ln>
                  <a:noFill/>
                </a:ln>
                <a:solidFill>
                  <a:schemeClr val="dk1"/>
                </a:solidFill>
                <a:effectLst/>
                <a:uLnTx/>
                <a:uFillTx/>
                <a:latin typeface="GT Pressura Mono" pitchFamily="2" charset="0"/>
                <a:sym typeface="Arial"/>
              </a:rPr>
            </a:br>
            <a:r>
              <a:rPr kumimoji="0" lang="en-US" sz="3200" b="0" i="0" u="none" strike="noStrike" kern="0" cap="none" spc="0" normalizeH="0" baseline="0" noProof="0" dirty="0" smtClean="0">
                <a:ln>
                  <a:noFill/>
                </a:ln>
                <a:solidFill>
                  <a:schemeClr val="dk1"/>
                </a:solidFill>
                <a:effectLst/>
                <a:uLnTx/>
                <a:uFillTx/>
                <a:latin typeface="GT Pressura Mono" pitchFamily="2" charset="0"/>
                <a:sym typeface="Arial"/>
                <a:hlinkClick r:id="rId3"/>
              </a:rPr>
              <a:t>educators@kidscodejeunesse.org</a:t>
            </a:r>
            <a:endParaRPr kumimoji="0" lang="en-US" sz="3200" b="0" i="0" u="none" strike="noStrike" kern="0" cap="none" spc="0" normalizeH="0" baseline="0" noProof="0" dirty="0" smtClean="0">
              <a:ln>
                <a:noFill/>
              </a:ln>
              <a:solidFill>
                <a:schemeClr val="dk1"/>
              </a:solidFill>
              <a:effectLst/>
              <a:uLnTx/>
              <a:uFillTx/>
              <a:latin typeface="GT Pressura Mono" pitchFamily="2" charset="0"/>
              <a:sym typeface="Arial"/>
            </a:endParaRPr>
          </a:p>
        </p:txBody>
      </p:sp>
      <p:sp>
        <p:nvSpPr>
          <p:cNvPr id="9" name="TextBox 8"/>
          <p:cNvSpPr txBox="1"/>
          <p:nvPr/>
        </p:nvSpPr>
        <p:spPr>
          <a:xfrm>
            <a:off x="404762" y="4175454"/>
            <a:ext cx="4935810" cy="769441"/>
          </a:xfrm>
          <a:prstGeom prst="rect">
            <a:avLst/>
          </a:prstGeom>
          <a:noFill/>
        </p:spPr>
        <p:txBody>
          <a:bodyPr wrap="square" rtlCol="0">
            <a:spAutoFit/>
          </a:bodyPr>
          <a:lstStyle/>
          <a:p>
            <a:pPr lvl="0" algn="ctr"/>
            <a:r>
              <a:rPr lang="en-US" sz="2400" dirty="0" smtClean="0">
                <a:solidFill>
                  <a:schemeClr val="bg2"/>
                </a:solidFill>
                <a:latin typeface="GT Pressura Mono" pitchFamily="2" charset="0"/>
              </a:rPr>
              <a:t>www.kidscodejeunesse.org</a:t>
            </a:r>
          </a:p>
          <a:p>
            <a:pPr lvl="0" algn="ctr"/>
            <a:endParaRPr lang="en-US" sz="2000" dirty="0" smtClean="0">
              <a:solidFill>
                <a:srgbClr val="EB581D"/>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77"/>
        <p:cNvGrpSpPr/>
        <p:nvPr/>
      </p:nvGrpSpPr>
      <p:grpSpPr>
        <a:xfrm>
          <a:off x="0" y="0"/>
          <a:ext cx="0" cy="0"/>
          <a:chOff x="0" y="0"/>
          <a:chExt cx="0" cy="0"/>
        </a:xfrm>
      </p:grpSpPr>
      <p:sp>
        <p:nvSpPr>
          <p:cNvPr id="178" name="Shape 178"/>
          <p:cNvSpPr/>
          <p:nvPr/>
        </p:nvSpPr>
        <p:spPr>
          <a:xfrm flipH="1">
            <a:off x="567664" y="1584689"/>
            <a:ext cx="7258710" cy="873722"/>
          </a:xfrm>
          <a:prstGeom prst="rect">
            <a:avLst/>
          </a:prstGeom>
          <a:solidFill>
            <a:schemeClr val="lt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marL="0" marR="0" lvl="0" indent="0" algn="ctr" rtl="0">
              <a:spcBef>
                <a:spcPts val="0"/>
              </a:spcBef>
              <a:buNone/>
            </a:pPr>
            <a:r>
              <a:rPr lang="en-CA" sz="3200" b="1" dirty="0" smtClean="0">
                <a:solidFill>
                  <a:schemeClr val="bg2"/>
                </a:solidFill>
                <a:latin typeface="GT Pressura Mono" pitchFamily="2" charset="0"/>
                <a:ea typeface="Calibri"/>
                <a:cs typeface="Calibri"/>
                <a:sym typeface="Calibri"/>
              </a:rPr>
              <a:t>a way of thinking </a:t>
            </a:r>
            <a:r>
              <a:rPr lang="en-CA" sz="3200" dirty="0" smtClean="0">
                <a:solidFill>
                  <a:schemeClr val="tx1"/>
                </a:solidFill>
                <a:latin typeface="GT Pressura Mono" pitchFamily="2" charset="0"/>
                <a:ea typeface="Calibri"/>
                <a:cs typeface="Calibri"/>
                <a:sym typeface="Calibri"/>
              </a:rPr>
              <a:t>like critical thinking,</a:t>
            </a:r>
            <a:endParaRPr sz="3200" dirty="0">
              <a:solidFill>
                <a:schemeClr val="tx1"/>
              </a:solidFill>
              <a:latin typeface="GT Pressura Mono" pitchFamily="2" charset="0"/>
              <a:ea typeface="Calibri"/>
              <a:cs typeface="Calibri"/>
              <a:sym typeface="Calibri"/>
            </a:endParaRPr>
          </a:p>
        </p:txBody>
      </p:sp>
      <p:sp>
        <p:nvSpPr>
          <p:cNvPr id="179" name="Shape 179"/>
          <p:cNvSpPr/>
          <p:nvPr/>
        </p:nvSpPr>
        <p:spPr>
          <a:xfrm flipH="1">
            <a:off x="567666" y="2655330"/>
            <a:ext cx="7258708" cy="873722"/>
          </a:xfrm>
          <a:prstGeom prst="rect">
            <a:avLst/>
          </a:prstGeom>
          <a:solidFill>
            <a:schemeClr val="lt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marL="0" marR="0" lvl="0" indent="0" algn="ctr" rtl="0">
              <a:spcBef>
                <a:spcPts val="0"/>
              </a:spcBef>
              <a:buNone/>
            </a:pPr>
            <a:r>
              <a:rPr lang="en-CA" sz="3200" dirty="0" smtClean="0">
                <a:solidFill>
                  <a:schemeClr val="tx1"/>
                </a:solidFill>
                <a:latin typeface="GT Pressura Mono" pitchFamily="2" charset="0"/>
                <a:ea typeface="Calibri"/>
                <a:cs typeface="Calibri"/>
                <a:sym typeface="Calibri"/>
              </a:rPr>
              <a:t>creative thinking and problem solving</a:t>
            </a:r>
            <a:r>
              <a:rPr lang="en-CA" sz="2800" dirty="0" smtClean="0">
                <a:solidFill>
                  <a:schemeClr val="tx1"/>
                </a:solidFill>
                <a:latin typeface="GT Pressura Mono" pitchFamily="2" charset="0"/>
                <a:ea typeface="Calibri"/>
                <a:cs typeface="Calibri"/>
                <a:sym typeface="Calibri"/>
              </a:rPr>
              <a:t>.</a:t>
            </a:r>
            <a:endParaRPr sz="2800" dirty="0">
              <a:solidFill>
                <a:schemeClr val="tx1"/>
              </a:solidFill>
              <a:latin typeface="GT Pressura Mono" pitchFamily="2" charset="0"/>
              <a:ea typeface="Calibri"/>
              <a:cs typeface="Calibri"/>
              <a:sym typeface="Calibri"/>
            </a:endParaRPr>
          </a:p>
        </p:txBody>
      </p:sp>
      <p:sp>
        <p:nvSpPr>
          <p:cNvPr id="5" name="Shape 178"/>
          <p:cNvSpPr/>
          <p:nvPr/>
        </p:nvSpPr>
        <p:spPr>
          <a:xfrm flipH="1">
            <a:off x="567798" y="499855"/>
            <a:ext cx="7258576" cy="873722"/>
          </a:xfrm>
          <a:prstGeom prst="rect">
            <a:avLst/>
          </a:prstGeom>
          <a:solidFill>
            <a:schemeClr val="lt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lvl="0" algn="ctr">
              <a:buSzPct val="25000"/>
            </a:pPr>
            <a:r>
              <a:rPr lang="en" sz="3200" b="1" dirty="0" smtClean="0">
                <a:solidFill>
                  <a:schemeClr val="bg2"/>
                </a:solidFill>
                <a:latin typeface="GT Pressura Mono" pitchFamily="2" charset="0"/>
              </a:rPr>
              <a:t>Computational thinking</a:t>
            </a:r>
            <a:r>
              <a:rPr lang="en" sz="3200" dirty="0" smtClean="0">
                <a:solidFill>
                  <a:schemeClr val="tx1"/>
                </a:solidFill>
                <a:latin typeface="GT Pressura Mono" pitchFamily="2" charset="0"/>
                <a:ea typeface="Calibri"/>
                <a:cs typeface="Calibri"/>
                <a:sym typeface="Calibri"/>
              </a:rPr>
              <a:t> </a:t>
            </a:r>
            <a:r>
              <a:rPr lang="en" sz="3200" dirty="0" smtClean="0">
                <a:solidFill>
                  <a:schemeClr val="tx1"/>
                </a:solidFill>
                <a:latin typeface="GT Pressura Mono" pitchFamily="2" charset="0"/>
              </a:rPr>
              <a:t>is </a:t>
            </a:r>
            <a:endParaRPr lang="en" sz="3200" dirty="0">
              <a:solidFill>
                <a:schemeClr val="tx1"/>
              </a:solidFill>
              <a:latin typeface="GT Pressura Mono" pitchFamily="2"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62"/>
        <p:cNvGrpSpPr/>
        <p:nvPr/>
      </p:nvGrpSpPr>
      <p:grpSpPr>
        <a:xfrm>
          <a:off x="0" y="0"/>
          <a:ext cx="0" cy="0"/>
          <a:chOff x="0" y="0"/>
          <a:chExt cx="0" cy="0"/>
        </a:xfrm>
      </p:grpSpPr>
      <p:sp>
        <p:nvSpPr>
          <p:cNvPr id="5" name="Subtitle 2"/>
          <p:cNvSpPr txBox="1">
            <a:spLocks/>
          </p:cNvSpPr>
          <p:nvPr/>
        </p:nvSpPr>
        <p:spPr>
          <a:xfrm>
            <a:off x="176523" y="778025"/>
            <a:ext cx="8229093" cy="3204102"/>
          </a:xfrm>
          <a:prstGeom prst="rect">
            <a:avLst/>
          </a:prstGeom>
          <a:noFill/>
          <a:ln>
            <a:noFill/>
          </a:ln>
        </p:spPr>
        <p:txBody>
          <a:bodyPr lIns="91425" tIns="91425" rIns="91425" bIns="91425" anchor="ctr" anchorCtr="0"/>
          <a:lstStyle/>
          <a:p>
            <a:pPr marL="342900" lvl="0" algn="ctr">
              <a:spcBef>
                <a:spcPts val="480"/>
              </a:spcBef>
              <a:buClr>
                <a:schemeClr val="dk1"/>
              </a:buClr>
              <a:buSzPct val="100000"/>
              <a:defRPr/>
            </a:pPr>
            <a:r>
              <a:rPr lang="en-CA" sz="3200" dirty="0" smtClean="0">
                <a:solidFill>
                  <a:schemeClr val="tx1"/>
                </a:solidFill>
                <a:latin typeface="GT Pressura Mono" pitchFamily="2" charset="0"/>
              </a:rPr>
              <a:t>This project was funded by </a:t>
            </a:r>
            <a:r>
              <a:rPr lang="en-CA" sz="3200" dirty="0" smtClean="0">
                <a:solidFill>
                  <a:schemeClr val="tx2"/>
                </a:solidFill>
                <a:latin typeface="GT Pressura Mono" pitchFamily="2" charset="0"/>
              </a:rPr>
              <a:t>CIRA</a:t>
            </a:r>
            <a:r>
              <a:rPr lang="en-CA" sz="3200" dirty="0" smtClean="0">
                <a:solidFill>
                  <a:schemeClr val="tx1"/>
                </a:solidFill>
                <a:latin typeface="GT Pressura Mono" pitchFamily="2" charset="0"/>
              </a:rPr>
              <a:t>’s Community Investment Program.</a:t>
            </a:r>
            <a:endParaRPr kumimoji="0" lang="en-US" sz="3200" b="0" i="0" strike="noStrike" kern="0" cap="none" spc="0" normalizeH="0" baseline="0" noProof="0" dirty="0" smtClean="0">
              <a:ln>
                <a:noFill/>
              </a:ln>
              <a:solidFill>
                <a:schemeClr val="tx1"/>
              </a:solidFill>
              <a:effectLst/>
              <a:uLnTx/>
              <a:uFillTx/>
              <a:latin typeface="GT Pressura Mono" pitchFamily="2" charset="0"/>
              <a:sym typeface="Arial"/>
            </a:endParaRPr>
          </a:p>
        </p:txBody>
      </p:sp>
      <p:pic>
        <p:nvPicPr>
          <p:cNvPr id="4" name="Picture 3" descr="Logo_CIRA_EN.jpg"/>
          <p:cNvPicPr>
            <a:picLocks noChangeAspect="1"/>
          </p:cNvPicPr>
          <p:nvPr/>
        </p:nvPicPr>
        <p:blipFill>
          <a:blip r:embed="rId3"/>
          <a:stretch>
            <a:fillRect/>
          </a:stretch>
        </p:blipFill>
        <p:spPr>
          <a:xfrm>
            <a:off x="358051" y="3982127"/>
            <a:ext cx="4175393" cy="876832"/>
          </a:xfrm>
          <a:prstGeom prst="rect">
            <a:avLst/>
          </a:prstGeom>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894796" y="878511"/>
            <a:ext cx="7792004" cy="2344114"/>
          </a:xfrm>
          <a:ln>
            <a:solidFill>
              <a:schemeClr val="tx2"/>
            </a:solidFill>
          </a:ln>
        </p:spPr>
        <p:txBody>
          <a:bodyPr>
            <a:normAutofit/>
          </a:bodyPr>
          <a:lstStyle/>
          <a:p>
            <a:pPr algn="ctr"/>
            <a:r>
              <a:rPr lang="fr-CA" b="1" dirty="0" smtClean="0">
                <a:solidFill>
                  <a:srgbClr val="33AFF7"/>
                </a:solidFill>
              </a:rPr>
              <a:t>ADDITIONAL INFORMATION </a:t>
            </a:r>
            <a:br>
              <a:rPr lang="fr-CA" b="1" dirty="0" smtClean="0">
                <a:solidFill>
                  <a:srgbClr val="33AFF7"/>
                </a:solidFill>
              </a:rPr>
            </a:br>
            <a:r>
              <a:rPr lang="fr-CA" b="1" dirty="0" smtClean="0">
                <a:solidFill>
                  <a:srgbClr val="33AFF7"/>
                </a:solidFill>
              </a:rPr>
              <a:t>&amp; CHALLENGES</a:t>
            </a:r>
            <a:endParaRPr lang="fr-CA" dirty="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Shape 743"/>
        <p:cNvGrpSpPr/>
        <p:nvPr/>
      </p:nvGrpSpPr>
      <p:grpSpPr>
        <a:xfrm>
          <a:off x="0" y="0"/>
          <a:ext cx="0" cy="0"/>
          <a:chOff x="0" y="0"/>
          <a:chExt cx="0" cy="0"/>
        </a:xfrm>
      </p:grpSpPr>
      <p:sp>
        <p:nvSpPr>
          <p:cNvPr id="744" name="Shape 744"/>
          <p:cNvSpPr txBox="1">
            <a:spLocks noGrp="1"/>
          </p:cNvSpPr>
          <p:nvPr>
            <p:ph type="body" idx="1"/>
          </p:nvPr>
        </p:nvSpPr>
        <p:spPr>
          <a:xfrm>
            <a:off x="4519448" y="163554"/>
            <a:ext cx="4624552" cy="4406309"/>
          </a:xfrm>
          <a:prstGeom prst="rect">
            <a:avLst/>
          </a:prstGeom>
          <a:noFill/>
          <a:ln>
            <a:noFill/>
          </a:ln>
        </p:spPr>
        <p:txBody>
          <a:bodyPr lIns="81622" tIns="81622" rIns="81622" bIns="81622" anchor="t" anchorCtr="0">
            <a:noAutofit/>
          </a:bodyPr>
          <a:lstStyle/>
          <a:p>
            <a:pPr indent="-170073" algn="ctr">
              <a:spcBef>
                <a:spcPts val="0"/>
              </a:spcBef>
              <a:buSzPct val="25000"/>
              <a:buNone/>
            </a:pPr>
            <a:r>
              <a:rPr lang="en-CA" sz="2500" b="1" u="sng" dirty="0" smtClean="0">
                <a:ln>
                  <a:solidFill>
                    <a:schemeClr val="bg2"/>
                  </a:solidFill>
                </a:ln>
                <a:solidFill>
                  <a:schemeClr val="bg1"/>
                </a:solidFill>
              </a:rPr>
              <a:t>Matchstick Challenge</a:t>
            </a:r>
            <a:r>
              <a:rPr lang="en-CA" sz="2500" u="sng" dirty="0">
                <a:solidFill>
                  <a:srgbClr val="FF8939"/>
                </a:solidFill>
              </a:rPr>
              <a:t/>
            </a:r>
            <a:br>
              <a:rPr lang="en-CA" sz="2500" u="sng" dirty="0">
                <a:solidFill>
                  <a:srgbClr val="FF8939"/>
                </a:solidFill>
              </a:rPr>
            </a:br>
            <a:r>
              <a:rPr lang="en-CA" sz="2500" dirty="0"/>
              <a:t/>
            </a:r>
            <a:br>
              <a:rPr lang="en-CA" sz="2500" dirty="0"/>
            </a:br>
            <a:r>
              <a:rPr lang="en-CA" sz="2500" dirty="0"/>
              <a:t>The are 2 squares</a:t>
            </a:r>
            <a:r>
              <a:rPr lang="en-CA" sz="2500" dirty="0" smtClean="0"/>
              <a:t>.</a:t>
            </a:r>
            <a:br>
              <a:rPr lang="en-CA" sz="2500" dirty="0" smtClean="0"/>
            </a:br>
            <a:r>
              <a:rPr lang="en-CA" sz="2500" dirty="0" smtClean="0"/>
              <a:t/>
            </a:r>
            <a:br>
              <a:rPr lang="en-CA" sz="2500" dirty="0" smtClean="0"/>
            </a:br>
            <a:r>
              <a:rPr lang="en-CA" sz="2500" dirty="0"/>
              <a:t>Move</a:t>
            </a:r>
            <a:r>
              <a:rPr lang="en-CA" sz="2500" dirty="0" smtClean="0"/>
              <a:t> only </a:t>
            </a:r>
            <a:r>
              <a:rPr lang="en-CA" sz="2500" dirty="0"/>
              <a:t>2 matchsticks </a:t>
            </a:r>
          </a:p>
          <a:p>
            <a:pPr indent="-170073" algn="ctr">
              <a:buSzPct val="25000"/>
              <a:buNone/>
            </a:pPr>
            <a:r>
              <a:rPr lang="en-CA" sz="2500" dirty="0"/>
              <a:t>to create</a:t>
            </a:r>
            <a:r>
              <a:rPr lang="en-CA" sz="2500" dirty="0" smtClean="0"/>
              <a:t> 3 </a:t>
            </a:r>
            <a:r>
              <a:rPr lang="en-CA" sz="2500" dirty="0"/>
              <a:t>squares.</a:t>
            </a:r>
          </a:p>
        </p:txBody>
      </p:sp>
      <p:pic>
        <p:nvPicPr>
          <p:cNvPr id="745" name="Shape 745" descr="matchstick_square.jpg"/>
          <p:cNvPicPr preferRelativeResize="0"/>
          <p:nvPr/>
        </p:nvPicPr>
        <p:blipFill rotWithShape="1">
          <a:blip r:embed="rId3">
            <a:alphaModFix/>
          </a:blip>
          <a:srcRect/>
          <a:stretch/>
        </p:blipFill>
        <p:spPr>
          <a:xfrm>
            <a:off x="748822" y="1298388"/>
            <a:ext cx="3061932" cy="2980744"/>
          </a:xfrm>
          <a:prstGeom prst="rect">
            <a:avLst/>
          </a:prstGeom>
          <a:noFill/>
          <a:ln>
            <a:noFill/>
          </a:ln>
        </p:spPr>
      </p:pic>
    </p:spTree>
  </p:cSld>
  <p:clrMapOvr>
    <a:masterClrMapping/>
  </p:clrMapOvr>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Shape 743"/>
        <p:cNvGrpSpPr/>
        <p:nvPr/>
      </p:nvGrpSpPr>
      <p:grpSpPr>
        <a:xfrm>
          <a:off x="0" y="0"/>
          <a:ext cx="0" cy="0"/>
          <a:chOff x="0" y="0"/>
          <a:chExt cx="0" cy="0"/>
        </a:xfrm>
      </p:grpSpPr>
      <p:sp>
        <p:nvSpPr>
          <p:cNvPr id="744" name="Shape 744"/>
          <p:cNvSpPr txBox="1">
            <a:spLocks noGrp="1"/>
          </p:cNvSpPr>
          <p:nvPr>
            <p:ph type="body" idx="1"/>
          </p:nvPr>
        </p:nvSpPr>
        <p:spPr>
          <a:xfrm>
            <a:off x="4519448" y="163554"/>
            <a:ext cx="4624552" cy="4406309"/>
          </a:xfrm>
          <a:prstGeom prst="rect">
            <a:avLst/>
          </a:prstGeom>
          <a:noFill/>
          <a:ln>
            <a:noFill/>
          </a:ln>
        </p:spPr>
        <p:txBody>
          <a:bodyPr lIns="81622" tIns="81622" rIns="81622" bIns="81622" anchor="t" anchorCtr="0">
            <a:noAutofit/>
          </a:bodyPr>
          <a:lstStyle/>
          <a:p>
            <a:pPr indent="-170073" algn="ctr">
              <a:spcBef>
                <a:spcPts val="0"/>
              </a:spcBef>
              <a:buSzPct val="25000"/>
              <a:buNone/>
            </a:pPr>
            <a:r>
              <a:rPr lang="en-CA" sz="2500" b="1" u="sng" dirty="0" smtClean="0">
                <a:ln>
                  <a:solidFill>
                    <a:schemeClr val="bg2"/>
                  </a:solidFill>
                </a:ln>
                <a:solidFill>
                  <a:schemeClr val="bg1"/>
                </a:solidFill>
              </a:rPr>
              <a:t>Matchstick Challenge</a:t>
            </a:r>
            <a:r>
              <a:rPr lang="en-CA" sz="2500" u="sng" dirty="0">
                <a:solidFill>
                  <a:srgbClr val="FF8939"/>
                </a:solidFill>
              </a:rPr>
              <a:t/>
            </a:r>
            <a:br>
              <a:rPr lang="en-CA" sz="2500" u="sng" dirty="0">
                <a:solidFill>
                  <a:srgbClr val="FF8939"/>
                </a:solidFill>
              </a:rPr>
            </a:br>
            <a:r>
              <a:rPr lang="en-CA" sz="2500" dirty="0" smtClean="0"/>
              <a:t/>
            </a:r>
            <a:br>
              <a:rPr lang="en-CA" sz="2500" dirty="0" smtClean="0"/>
            </a:br>
            <a:r>
              <a:rPr lang="en-CA" sz="2500" dirty="0" smtClean="0"/>
              <a:t>SOLUTION</a:t>
            </a:r>
            <a:endParaRPr lang="en-CA" sz="2500" dirty="0"/>
          </a:p>
        </p:txBody>
      </p:sp>
      <p:pic>
        <p:nvPicPr>
          <p:cNvPr id="745" name="Shape 745" descr="matchstick_square.jpg"/>
          <p:cNvPicPr preferRelativeResize="0"/>
          <p:nvPr/>
        </p:nvPicPr>
        <p:blipFill rotWithShape="1">
          <a:blip r:embed="rId3">
            <a:alphaModFix/>
          </a:blip>
          <a:srcRect/>
          <a:stretch/>
        </p:blipFill>
        <p:spPr>
          <a:xfrm>
            <a:off x="748822" y="921768"/>
            <a:ext cx="3061932" cy="2980744"/>
          </a:xfrm>
          <a:prstGeom prst="rect">
            <a:avLst/>
          </a:prstGeom>
          <a:noFill/>
          <a:ln>
            <a:noFill/>
          </a:ln>
        </p:spPr>
      </p:pic>
      <p:cxnSp>
        <p:nvCxnSpPr>
          <p:cNvPr id="9" name="Straight Connector 8"/>
          <p:cNvCxnSpPr/>
          <p:nvPr/>
        </p:nvCxnSpPr>
        <p:spPr>
          <a:xfrm rot="5400000">
            <a:off x="1808587" y="3062794"/>
            <a:ext cx="1044000" cy="0"/>
          </a:xfrm>
          <a:prstGeom prst="line">
            <a:avLst/>
          </a:prstGeom>
          <a:ln w="38100" cap="rnd">
            <a:solidFill>
              <a:schemeClr val="accent4"/>
            </a:solidFill>
            <a:tailEnd type="ova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482988" y="2415792"/>
            <a:ext cx="924116" cy="1588"/>
          </a:xfrm>
          <a:prstGeom prst="line">
            <a:avLst/>
          </a:prstGeom>
          <a:ln w="38100" cap="rnd">
            <a:solidFill>
              <a:schemeClr val="accent4"/>
            </a:solidFill>
            <a:tailEnd type="oval"/>
          </a:ln>
        </p:spPr>
        <p:style>
          <a:lnRef idx="2">
            <a:schemeClr val="accent1"/>
          </a:lnRef>
          <a:fillRef idx="0">
            <a:schemeClr val="accent1"/>
          </a:fillRef>
          <a:effectRef idx="1">
            <a:schemeClr val="accent1"/>
          </a:effectRef>
          <a:fontRef idx="minor">
            <a:schemeClr val="tx1"/>
          </a:fontRef>
        </p:style>
      </p:cxnSp>
      <p:sp>
        <p:nvSpPr>
          <p:cNvPr id="12" name="Multiply 11"/>
          <p:cNvSpPr/>
          <p:nvPr/>
        </p:nvSpPr>
        <p:spPr>
          <a:xfrm>
            <a:off x="3407103" y="1625781"/>
            <a:ext cx="341586" cy="374508"/>
          </a:xfrm>
          <a:prstGeom prst="mathMultiply">
            <a:avLst/>
          </a:prstGeom>
          <a:solidFill>
            <a:srgbClr val="D04F1A"/>
          </a:solidFill>
          <a:ln>
            <a:solidFill>
              <a:schemeClr val="bg2"/>
            </a:solidFill>
          </a:ln>
        </p:spPr>
        <p:style>
          <a:lnRef idx="1">
            <a:schemeClr val="accent1"/>
          </a:lnRef>
          <a:fillRef idx="3">
            <a:schemeClr val="accent1"/>
          </a:fillRef>
          <a:effectRef idx="2">
            <a:schemeClr val="accent1"/>
          </a:effectRef>
          <a:fontRef idx="minor">
            <a:schemeClr val="lt1"/>
          </a:fontRef>
        </p:style>
        <p:txBody>
          <a:bodyPr lIns="81635" tIns="40817" rIns="81635" bIns="40817" rtlCol="0" anchor="ctr"/>
          <a:lstStyle/>
          <a:p>
            <a:pPr algn="ctr"/>
            <a:endParaRPr lang="fr-CA"/>
          </a:p>
        </p:txBody>
      </p:sp>
      <p:sp>
        <p:nvSpPr>
          <p:cNvPr id="13" name="Multiply 12"/>
          <p:cNvSpPr/>
          <p:nvPr/>
        </p:nvSpPr>
        <p:spPr>
          <a:xfrm>
            <a:off x="2820276" y="921768"/>
            <a:ext cx="341586" cy="374508"/>
          </a:xfrm>
          <a:prstGeom prst="mathMultiply">
            <a:avLst/>
          </a:prstGeom>
          <a:solidFill>
            <a:srgbClr val="D04F1A"/>
          </a:solidFill>
          <a:ln>
            <a:solidFill>
              <a:schemeClr val="bg2"/>
            </a:solidFill>
          </a:ln>
        </p:spPr>
        <p:style>
          <a:lnRef idx="1">
            <a:schemeClr val="accent1"/>
          </a:lnRef>
          <a:fillRef idx="3">
            <a:schemeClr val="accent1"/>
          </a:fillRef>
          <a:effectRef idx="2">
            <a:schemeClr val="accent1"/>
          </a:effectRef>
          <a:fontRef idx="minor">
            <a:schemeClr val="lt1"/>
          </a:fontRef>
        </p:style>
        <p:txBody>
          <a:bodyPr lIns="81635" tIns="40817" rIns="81635" bIns="40817" rtlCol="0" anchor="ctr"/>
          <a:lstStyle/>
          <a:p>
            <a:pPr algn="ctr"/>
            <a:endParaRPr lang="fr-CA"/>
          </a:p>
        </p:txBody>
      </p:sp>
    </p:spTree>
  </p:cSld>
  <p:clrMapOvr>
    <a:masterClrMapping/>
  </p:clrMapOvr>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4518837" y="291802"/>
            <a:ext cx="4625163" cy="4851698"/>
          </a:xfrm>
          <a:prstGeom prst="rect">
            <a:avLst/>
          </a:prstGeom>
        </p:spPr>
        <p:txBody>
          <a:bodyPr lIns="91425" tIns="91425" rIns="91425" bIns="91425" anchor="t" anchorCtr="0">
            <a:noAutofit/>
          </a:bodyPr>
          <a:lstStyle/>
          <a:p>
            <a:pPr marL="0" lvl="0" indent="0" algn="ctr">
              <a:spcBef>
                <a:spcPts val="0"/>
              </a:spcBef>
              <a:buSzPct val="25000"/>
              <a:buNone/>
            </a:pPr>
            <a:r>
              <a:rPr lang="en-CA" sz="3600" b="1" dirty="0" smtClean="0">
                <a:latin typeface="GT Pressura Mono" pitchFamily="2" charset="0"/>
              </a:rPr>
              <a:t>Applying</a:t>
            </a:r>
          </a:p>
          <a:p>
            <a:pPr marL="0" lvl="0" indent="0" algn="ctr">
              <a:spcBef>
                <a:spcPts val="0"/>
              </a:spcBef>
              <a:buSzPct val="25000"/>
              <a:buNone/>
            </a:pPr>
            <a:endParaRPr lang="en-CA" sz="3600" b="1" dirty="0" smtClean="0">
              <a:latin typeface="GT Pressura Mono" pitchFamily="2" charset="0"/>
            </a:endParaRPr>
          </a:p>
          <a:p>
            <a:pPr marL="0" lvl="0" indent="0" algn="ctr">
              <a:lnSpc>
                <a:spcPct val="150000"/>
              </a:lnSpc>
              <a:spcBef>
                <a:spcPts val="0"/>
              </a:spcBef>
              <a:buSzPct val="25000"/>
              <a:buNone/>
            </a:pPr>
            <a:r>
              <a:rPr lang="en-CA" sz="2800" b="1" i="1" dirty="0" smtClean="0">
                <a:ln>
                  <a:solidFill>
                    <a:schemeClr val="bg2"/>
                  </a:solidFill>
                </a:ln>
                <a:solidFill>
                  <a:schemeClr val="bg1"/>
                </a:solidFill>
                <a:latin typeface="GT Pressura Mono" pitchFamily="2" charset="0"/>
              </a:rPr>
              <a:t>Decomposition</a:t>
            </a:r>
            <a:r>
              <a:rPr lang="en-CA" sz="2800" b="1" dirty="0" smtClean="0">
                <a:solidFill>
                  <a:schemeClr val="bg1"/>
                </a:solidFill>
                <a:latin typeface="GT Pressura Mono" pitchFamily="2" charset="0"/>
              </a:rPr>
              <a:t>,</a:t>
            </a:r>
            <a:endParaRPr lang="en-CA" sz="2800" b="1" i="1" dirty="0" smtClean="0">
              <a:solidFill>
                <a:schemeClr val="bg1"/>
              </a:solidFill>
              <a:latin typeface="GT Pressura Mono" pitchFamily="2" charset="0"/>
            </a:endParaRPr>
          </a:p>
          <a:p>
            <a:pPr marL="0" lvl="0" indent="0" algn="ctr">
              <a:lnSpc>
                <a:spcPct val="150000"/>
              </a:lnSpc>
              <a:spcBef>
                <a:spcPts val="0"/>
              </a:spcBef>
              <a:buSzPct val="25000"/>
              <a:buNone/>
            </a:pPr>
            <a:r>
              <a:rPr lang="en-CA" sz="2800" b="1" i="1" dirty="0" smtClean="0">
                <a:solidFill>
                  <a:schemeClr val="bg1"/>
                </a:solidFill>
                <a:latin typeface="GT Pressura Mono" pitchFamily="2" charset="0"/>
              </a:rPr>
              <a:t> </a:t>
            </a:r>
            <a:r>
              <a:rPr lang="en-CA" sz="2800" b="1" i="1" dirty="0" smtClean="0">
                <a:ln>
                  <a:solidFill>
                    <a:schemeClr val="bg2"/>
                  </a:solidFill>
                </a:ln>
                <a:solidFill>
                  <a:schemeClr val="bg1"/>
                </a:solidFill>
                <a:latin typeface="GT Pressura Mono" pitchFamily="2" charset="0"/>
              </a:rPr>
              <a:t>Logic</a:t>
            </a:r>
            <a:r>
              <a:rPr lang="en-CA" sz="2800" b="1" dirty="0" smtClean="0">
                <a:solidFill>
                  <a:schemeClr val="bg1"/>
                </a:solidFill>
                <a:latin typeface="GT Pressura Mono" pitchFamily="2" charset="0"/>
              </a:rPr>
              <a:t>, </a:t>
            </a:r>
          </a:p>
          <a:p>
            <a:pPr marL="0" lvl="0" indent="0" algn="ctr">
              <a:lnSpc>
                <a:spcPct val="150000"/>
              </a:lnSpc>
              <a:spcBef>
                <a:spcPts val="0"/>
              </a:spcBef>
              <a:buSzPct val="25000"/>
              <a:buNone/>
            </a:pPr>
            <a:r>
              <a:rPr lang="en-CA" sz="2800" b="1" dirty="0" smtClean="0">
                <a:latin typeface="GT Pressura Mono" pitchFamily="2" charset="0"/>
              </a:rPr>
              <a:t>and </a:t>
            </a:r>
          </a:p>
          <a:p>
            <a:pPr marL="0" lvl="0" indent="0" algn="ctr">
              <a:lnSpc>
                <a:spcPct val="150000"/>
              </a:lnSpc>
              <a:spcBef>
                <a:spcPts val="0"/>
              </a:spcBef>
              <a:buSzPct val="25000"/>
              <a:buNone/>
            </a:pPr>
            <a:r>
              <a:rPr lang="en-CA" sz="2800" b="1" i="1" dirty="0" smtClean="0">
                <a:ln>
                  <a:solidFill>
                    <a:schemeClr val="bg2"/>
                  </a:solidFill>
                </a:ln>
                <a:solidFill>
                  <a:schemeClr val="bg1"/>
                </a:solidFill>
                <a:latin typeface="GT Pressura Mono" pitchFamily="2" charset="0"/>
              </a:rPr>
              <a:t>Pattern Recognition</a:t>
            </a:r>
            <a:endParaRPr lang="en-CA" sz="2800" b="1" i="1" dirty="0">
              <a:ln>
                <a:solidFill>
                  <a:schemeClr val="bg2"/>
                </a:solidFill>
              </a:ln>
              <a:solidFill>
                <a:schemeClr val="bg1"/>
              </a:solidFill>
              <a:latin typeface="GT Pressura Mono" pitchFamily="2" charset="0"/>
            </a:endParaRPr>
          </a:p>
        </p:txBody>
      </p:sp>
      <p:sp>
        <p:nvSpPr>
          <p:cNvPr id="270" name="Shape 270"/>
          <p:cNvSpPr txBox="1"/>
          <p:nvPr/>
        </p:nvSpPr>
        <p:spPr>
          <a:xfrm>
            <a:off x="228401" y="1044041"/>
            <a:ext cx="4069558" cy="2890022"/>
          </a:xfrm>
          <a:prstGeom prst="rect">
            <a:avLst/>
          </a:prstGeom>
          <a:noFill/>
          <a:ln>
            <a:noFill/>
          </a:ln>
        </p:spPr>
        <p:txBody>
          <a:bodyPr lIns="91425" tIns="91425" rIns="91425" bIns="91425" anchor="t" anchorCtr="0">
            <a:noAutofit/>
          </a:bodyPr>
          <a:lstStyle/>
          <a:p>
            <a:pPr lvl="0" algn="ctr" rtl="0">
              <a:spcBef>
                <a:spcPts val="0"/>
              </a:spcBef>
              <a:buNone/>
            </a:pPr>
            <a:r>
              <a:rPr lang="en-CA" sz="2000" dirty="0" smtClean="0">
                <a:solidFill>
                  <a:srgbClr val="FF8B33"/>
                </a:solidFill>
                <a:latin typeface="GT Pressura Mono" pitchFamily="2" charset="0"/>
                <a:ea typeface="Calibri"/>
                <a:cs typeface="Calibri"/>
                <a:sym typeface="Calibri"/>
              </a:rPr>
              <a:t>Second c</a:t>
            </a:r>
            <a:r>
              <a:rPr lang="en" sz="2000" dirty="0" smtClean="0">
                <a:solidFill>
                  <a:srgbClr val="FF8B33"/>
                </a:solidFill>
                <a:latin typeface="GT Pressura Mono" pitchFamily="2" charset="0"/>
                <a:ea typeface="Calibri"/>
                <a:cs typeface="Calibri"/>
                <a:sym typeface="Calibri"/>
              </a:rPr>
              <a:t>omputational </a:t>
            </a:r>
            <a:r>
              <a:rPr lang="en" sz="2000" dirty="0">
                <a:solidFill>
                  <a:srgbClr val="FF8B33"/>
                </a:solidFill>
                <a:latin typeface="GT Pressura Mono" pitchFamily="2" charset="0"/>
                <a:ea typeface="Calibri"/>
                <a:cs typeface="Calibri"/>
                <a:sym typeface="Calibri"/>
              </a:rPr>
              <a:t>thinking  challenge:</a:t>
            </a:r>
          </a:p>
          <a:p>
            <a:pPr lvl="0" algn="ctr" rtl="0">
              <a:spcBef>
                <a:spcPts val="0"/>
              </a:spcBef>
              <a:buNone/>
            </a:pPr>
            <a:r>
              <a:rPr lang="en" sz="3200" dirty="0">
                <a:solidFill>
                  <a:srgbClr val="FF8B33"/>
                </a:solidFill>
                <a:latin typeface="GT Pressura Mono" pitchFamily="2" charset="0"/>
                <a:ea typeface="Calibri"/>
                <a:cs typeface="Calibri"/>
                <a:sym typeface="Calibri"/>
              </a:rPr>
              <a:t> </a:t>
            </a:r>
          </a:p>
          <a:p>
            <a:pPr lvl="0" algn="ctr">
              <a:buClr>
                <a:schemeClr val="accent3"/>
              </a:buClr>
              <a:buSzPct val="25000"/>
            </a:pPr>
            <a:r>
              <a:rPr lang="en" sz="2400" dirty="0">
                <a:solidFill>
                  <a:schemeClr val="accent4"/>
                </a:solidFill>
                <a:latin typeface="GT Pressura Mono" pitchFamily="2" charset="0"/>
                <a:ea typeface="Calibri"/>
                <a:cs typeface="Calibri"/>
                <a:sym typeface="Calibri"/>
              </a:rPr>
              <a:t>Add all the numbers </a:t>
            </a:r>
            <a:endParaRPr lang="en" sz="2400" dirty="0" smtClean="0">
              <a:solidFill>
                <a:schemeClr val="accent4"/>
              </a:solidFill>
              <a:latin typeface="GT Pressura Mono" pitchFamily="2" charset="0"/>
              <a:ea typeface="Calibri"/>
              <a:cs typeface="Calibri"/>
              <a:sym typeface="Calibri"/>
            </a:endParaRPr>
          </a:p>
          <a:p>
            <a:pPr lvl="0" algn="ctr">
              <a:buClr>
                <a:schemeClr val="accent3"/>
              </a:buClr>
              <a:buSzPct val="25000"/>
            </a:pPr>
            <a:r>
              <a:rPr lang="en" sz="2400" dirty="0" smtClean="0">
                <a:solidFill>
                  <a:schemeClr val="accent4"/>
                </a:solidFill>
                <a:latin typeface="GT Pressura Mono" pitchFamily="2" charset="0"/>
                <a:ea typeface="Calibri"/>
                <a:cs typeface="Calibri"/>
                <a:sym typeface="Calibri"/>
              </a:rPr>
              <a:t>from 1 </a:t>
            </a:r>
            <a:r>
              <a:rPr lang="en" sz="2400" dirty="0">
                <a:solidFill>
                  <a:schemeClr val="accent4"/>
                </a:solidFill>
                <a:latin typeface="GT Pressura Mono" pitchFamily="2" charset="0"/>
                <a:ea typeface="Calibri"/>
                <a:cs typeface="Calibri"/>
                <a:sym typeface="Calibri"/>
              </a:rPr>
              <a:t>to </a:t>
            </a:r>
            <a:r>
              <a:rPr lang="en" sz="2400" dirty="0" smtClean="0">
                <a:solidFill>
                  <a:schemeClr val="accent4"/>
                </a:solidFill>
                <a:latin typeface="GT Pressura Mono" pitchFamily="2" charset="0"/>
                <a:ea typeface="Calibri"/>
                <a:cs typeface="Calibri"/>
                <a:sym typeface="Calibri"/>
              </a:rPr>
              <a:t>200</a:t>
            </a:r>
            <a:r>
              <a:rPr lang="en-CA" sz="2400" dirty="0" smtClean="0">
                <a:solidFill>
                  <a:schemeClr val="accent4"/>
                </a:solidFill>
                <a:latin typeface="GT Pressura Mono" pitchFamily="2" charset="0"/>
                <a:ea typeface="Calibri"/>
                <a:cs typeface="Calibri"/>
                <a:sym typeface="Calibri"/>
              </a:rPr>
              <a:t>, </a:t>
            </a:r>
            <a:br>
              <a:rPr lang="en-CA" sz="2400" dirty="0" smtClean="0">
                <a:solidFill>
                  <a:schemeClr val="accent4"/>
                </a:solidFill>
                <a:latin typeface="GT Pressura Mono" pitchFamily="2" charset="0"/>
                <a:ea typeface="Calibri"/>
                <a:cs typeface="Calibri"/>
                <a:sym typeface="Calibri"/>
              </a:rPr>
            </a:br>
            <a:r>
              <a:rPr lang="en" sz="2400" dirty="0" smtClean="0">
                <a:solidFill>
                  <a:schemeClr val="accent4"/>
                </a:solidFill>
                <a:latin typeface="GT Pressura Mono" pitchFamily="2" charset="0"/>
                <a:ea typeface="Calibri"/>
                <a:cs typeface="Calibri"/>
                <a:sym typeface="Calibri"/>
              </a:rPr>
              <a:t>in 10 seconds</a:t>
            </a:r>
            <a:r>
              <a:rPr lang="en-CA" sz="2400" dirty="0" smtClean="0">
                <a:solidFill>
                  <a:schemeClr val="accent4"/>
                </a:solidFill>
                <a:latin typeface="GT Pressura Mono" pitchFamily="2" charset="0"/>
                <a:ea typeface="Calibri"/>
                <a:cs typeface="Calibri"/>
                <a:sym typeface="Calibri"/>
              </a:rPr>
              <a:t>,</a:t>
            </a:r>
            <a:br>
              <a:rPr lang="en-CA" sz="2400" dirty="0" smtClean="0">
                <a:solidFill>
                  <a:schemeClr val="accent4"/>
                </a:solidFill>
                <a:latin typeface="GT Pressura Mono" pitchFamily="2" charset="0"/>
                <a:ea typeface="Calibri"/>
                <a:cs typeface="Calibri"/>
                <a:sym typeface="Calibri"/>
              </a:rPr>
            </a:br>
            <a:r>
              <a:rPr lang="en" sz="2400" dirty="0" smtClean="0">
                <a:solidFill>
                  <a:schemeClr val="accent4"/>
                </a:solidFill>
                <a:latin typeface="GT Pressura Mono" pitchFamily="2" charset="0"/>
                <a:ea typeface="Calibri"/>
                <a:cs typeface="Calibri"/>
                <a:sym typeface="Calibri"/>
              </a:rPr>
              <a:t>in </a:t>
            </a:r>
            <a:r>
              <a:rPr lang="en" sz="2400" dirty="0">
                <a:solidFill>
                  <a:schemeClr val="accent4"/>
                </a:solidFill>
                <a:latin typeface="GT Pressura Mono" pitchFamily="2" charset="0"/>
                <a:ea typeface="Calibri"/>
                <a:cs typeface="Calibri"/>
                <a:sym typeface="Calibri"/>
              </a:rPr>
              <a:t>your </a:t>
            </a:r>
            <a:r>
              <a:rPr lang="en" sz="2400" dirty="0" smtClean="0">
                <a:solidFill>
                  <a:schemeClr val="accent4"/>
                </a:solidFill>
                <a:latin typeface="GT Pressura Mono" pitchFamily="2" charset="0"/>
                <a:ea typeface="Calibri"/>
                <a:cs typeface="Calibri"/>
                <a:sym typeface="Calibri"/>
              </a:rPr>
              <a:t>head</a:t>
            </a:r>
            <a:r>
              <a:rPr lang="en-CA" sz="2400" dirty="0" smtClean="0">
                <a:solidFill>
                  <a:schemeClr val="accent4"/>
                </a:solidFill>
                <a:latin typeface="GT Pressura Mono" pitchFamily="2" charset="0"/>
                <a:ea typeface="Calibri"/>
                <a:cs typeface="Calibri"/>
                <a:sym typeface="Calibri"/>
              </a:rPr>
              <a:t>.</a:t>
            </a:r>
            <a:endParaRPr lang="en" sz="2400" dirty="0">
              <a:solidFill>
                <a:schemeClr val="accent4"/>
              </a:solidFill>
              <a:latin typeface="GT Pressura Mono" pitchFamily="2" charset="0"/>
              <a:ea typeface="Calibri"/>
              <a:cs typeface="Calibri"/>
              <a:sym typeface="Calibri"/>
            </a:endParaRPr>
          </a:p>
          <a:p>
            <a:pPr lvl="0">
              <a:spcBef>
                <a:spcPts val="0"/>
              </a:spcBef>
              <a:buNone/>
            </a:pPr>
            <a:endParaRPr dirty="0">
              <a:latin typeface="GT Pressura Mono" pitchFamily="2"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5094238" y="889993"/>
            <a:ext cx="3682500" cy="3454400"/>
          </a:xfrm>
          <a:prstGeom prst="rect">
            <a:avLst/>
          </a:prstGeom>
        </p:spPr>
        <p:txBody>
          <a:bodyPr lIns="91425" tIns="91425" rIns="91425" bIns="91425" anchor="t" anchorCtr="0">
            <a:noAutofit/>
          </a:bodyPr>
          <a:lstStyle/>
          <a:p>
            <a:pPr lvl="0" indent="0">
              <a:spcBef>
                <a:spcPts val="0"/>
              </a:spcBef>
              <a:buNone/>
            </a:pPr>
            <a:r>
              <a:rPr lang="en" sz="3000" dirty="0">
                <a:latin typeface="GT Pressura Mono" pitchFamily="2" charset="0"/>
              </a:rPr>
              <a:t>Can </a:t>
            </a:r>
            <a:r>
              <a:rPr lang="en-CA" sz="3000" dirty="0" smtClean="0">
                <a:latin typeface="GT Pressura Mono" pitchFamily="2" charset="0"/>
              </a:rPr>
              <a:t>someone </a:t>
            </a:r>
            <a:r>
              <a:rPr lang="en" sz="3000" dirty="0" smtClean="0">
                <a:latin typeface="GT Pressura Mono" pitchFamily="2" charset="0"/>
              </a:rPr>
              <a:t>recognize</a:t>
            </a:r>
            <a:r>
              <a:rPr lang="en-CA" sz="3000" dirty="0" smtClean="0">
                <a:latin typeface="GT Pressura Mono" pitchFamily="2" charset="0"/>
              </a:rPr>
              <a:t> </a:t>
            </a:r>
            <a:r>
              <a:rPr lang="en" sz="3000" dirty="0" smtClean="0">
                <a:latin typeface="GT Pressura Mono" pitchFamily="2" charset="0"/>
              </a:rPr>
              <a:t>a pattern</a:t>
            </a:r>
            <a:r>
              <a:rPr lang="en-CA" sz="3000" dirty="0" smtClean="0">
                <a:latin typeface="GT Pressura Mono" pitchFamily="2" charset="0"/>
              </a:rPr>
              <a:t> that will help define a new algorithm</a:t>
            </a:r>
            <a:r>
              <a:rPr lang="en" sz="3000" dirty="0" smtClean="0">
                <a:latin typeface="GT Pressura Mono" pitchFamily="2" charset="0"/>
              </a:rPr>
              <a:t>?</a:t>
            </a:r>
            <a:endParaRPr lang="en" sz="3000" dirty="0">
              <a:latin typeface="GT Pressura Mono" pitchFamily="2" charset="0"/>
            </a:endParaRPr>
          </a:p>
        </p:txBody>
      </p:sp>
      <p:sp>
        <p:nvSpPr>
          <p:cNvPr id="277" name="Shape 277"/>
          <p:cNvSpPr txBox="1"/>
          <p:nvPr/>
        </p:nvSpPr>
        <p:spPr>
          <a:xfrm>
            <a:off x="181798" y="1099910"/>
            <a:ext cx="4108364" cy="3149600"/>
          </a:xfrm>
          <a:prstGeom prst="rect">
            <a:avLst/>
          </a:prstGeom>
          <a:noFill/>
          <a:ln>
            <a:noFill/>
          </a:ln>
        </p:spPr>
        <p:txBody>
          <a:bodyPr lIns="91425" tIns="91425" rIns="91425" bIns="91425" anchor="t" anchorCtr="0">
            <a:noAutofit/>
          </a:bodyPr>
          <a:lstStyle/>
          <a:p>
            <a:pPr lvl="0" algn="ctr">
              <a:spcBef>
                <a:spcPts val="0"/>
              </a:spcBef>
              <a:buNone/>
            </a:pPr>
            <a:r>
              <a:rPr lang="en-CA" sz="2200" dirty="0" smtClean="0">
                <a:solidFill>
                  <a:schemeClr val="accent4"/>
                </a:solidFill>
                <a:latin typeface="GT Pressura Mono" pitchFamily="2" charset="0"/>
              </a:rPr>
              <a:t>Clearly, we need to use a different</a:t>
            </a:r>
            <a:r>
              <a:rPr lang="en" sz="2200" dirty="0" smtClean="0">
                <a:solidFill>
                  <a:schemeClr val="accent4"/>
                </a:solidFill>
                <a:latin typeface="GT Pressura Mono" pitchFamily="2" charset="0"/>
              </a:rPr>
              <a:t> algorithm</a:t>
            </a:r>
            <a:r>
              <a:rPr lang="en-CA" sz="2200" dirty="0" smtClean="0">
                <a:solidFill>
                  <a:schemeClr val="accent4"/>
                </a:solidFill>
                <a:latin typeface="GT Pressura Mono" pitchFamily="2" charset="0"/>
              </a:rPr>
              <a:t> than…</a:t>
            </a:r>
            <a:endParaRPr lang="en" sz="2200" dirty="0">
              <a:solidFill>
                <a:schemeClr val="accent4"/>
              </a:solidFill>
              <a:latin typeface="GT Pressura Mono" pitchFamily="2" charset="0"/>
            </a:endParaRPr>
          </a:p>
          <a:p>
            <a:pPr lvl="0" algn="ctr">
              <a:spcBef>
                <a:spcPts val="0"/>
              </a:spcBef>
              <a:buNone/>
            </a:pPr>
            <a:endParaRPr sz="2000" dirty="0" smtClean="0">
              <a:solidFill>
                <a:srgbClr val="147EB4"/>
              </a:solidFill>
              <a:latin typeface="GT Pressura Mono" pitchFamily="2" charset="0"/>
            </a:endParaRPr>
          </a:p>
          <a:p>
            <a:pPr lvl="0" algn="ctr">
              <a:spcBef>
                <a:spcPts val="0"/>
              </a:spcBef>
              <a:buNone/>
            </a:pPr>
            <a:r>
              <a:rPr lang="en" sz="2200" dirty="0">
                <a:solidFill>
                  <a:srgbClr val="33AFF7"/>
                </a:solidFill>
                <a:latin typeface="GT Pressura Mono" pitchFamily="2" charset="0"/>
              </a:rPr>
              <a:t>1 + 2 + 3 + …. </a:t>
            </a:r>
            <a:r>
              <a:rPr lang="en" sz="2200" dirty="0" smtClean="0">
                <a:solidFill>
                  <a:srgbClr val="33AFF7"/>
                </a:solidFill>
                <a:latin typeface="GT Pressura Mono" pitchFamily="2" charset="0"/>
              </a:rPr>
              <a:t>+</a:t>
            </a:r>
            <a:r>
              <a:rPr lang="en-CA" sz="2200" dirty="0" smtClean="0">
                <a:solidFill>
                  <a:srgbClr val="33AFF7"/>
                </a:solidFill>
                <a:latin typeface="GT Pressura Mono" pitchFamily="2" charset="0"/>
              </a:rPr>
              <a:t> </a:t>
            </a:r>
            <a:r>
              <a:rPr lang="en" sz="2200" dirty="0" smtClean="0">
                <a:solidFill>
                  <a:srgbClr val="33AFF7"/>
                </a:solidFill>
                <a:latin typeface="GT Pressura Mono" pitchFamily="2" charset="0"/>
              </a:rPr>
              <a:t>198</a:t>
            </a:r>
            <a:r>
              <a:rPr lang="en-CA" sz="2200" dirty="0" smtClean="0">
                <a:solidFill>
                  <a:srgbClr val="33AFF7"/>
                </a:solidFill>
                <a:latin typeface="GT Pressura Mono" pitchFamily="2" charset="0"/>
              </a:rPr>
              <a:t> </a:t>
            </a:r>
            <a:r>
              <a:rPr lang="en" sz="2200" dirty="0" smtClean="0">
                <a:solidFill>
                  <a:srgbClr val="33AFF7"/>
                </a:solidFill>
                <a:latin typeface="GT Pressura Mono" pitchFamily="2" charset="0"/>
              </a:rPr>
              <a:t>+</a:t>
            </a:r>
            <a:r>
              <a:rPr lang="en-CA" sz="2200" dirty="0" smtClean="0">
                <a:solidFill>
                  <a:srgbClr val="33AFF7"/>
                </a:solidFill>
                <a:latin typeface="GT Pressura Mono" pitchFamily="2" charset="0"/>
              </a:rPr>
              <a:t> </a:t>
            </a:r>
            <a:r>
              <a:rPr lang="en" sz="2200" dirty="0" smtClean="0">
                <a:solidFill>
                  <a:srgbClr val="33AFF7"/>
                </a:solidFill>
                <a:latin typeface="GT Pressura Mono" pitchFamily="2" charset="0"/>
              </a:rPr>
              <a:t>199</a:t>
            </a:r>
            <a:r>
              <a:rPr lang="en-CA" sz="2200" dirty="0" smtClean="0">
                <a:solidFill>
                  <a:srgbClr val="33AFF7"/>
                </a:solidFill>
                <a:latin typeface="GT Pressura Mono" pitchFamily="2" charset="0"/>
              </a:rPr>
              <a:t> </a:t>
            </a:r>
            <a:r>
              <a:rPr lang="en" sz="2200" dirty="0" smtClean="0">
                <a:solidFill>
                  <a:srgbClr val="33AFF7"/>
                </a:solidFill>
                <a:latin typeface="GT Pressura Mono" pitchFamily="2" charset="0"/>
              </a:rPr>
              <a:t>+</a:t>
            </a:r>
            <a:r>
              <a:rPr lang="en-CA" sz="2200" dirty="0" smtClean="0">
                <a:solidFill>
                  <a:srgbClr val="33AFF7"/>
                </a:solidFill>
                <a:latin typeface="GT Pressura Mono" pitchFamily="2" charset="0"/>
              </a:rPr>
              <a:t> </a:t>
            </a:r>
            <a:r>
              <a:rPr lang="en" sz="2200" dirty="0" smtClean="0">
                <a:solidFill>
                  <a:srgbClr val="33AFF7"/>
                </a:solidFill>
                <a:latin typeface="GT Pressura Mono" pitchFamily="2" charset="0"/>
              </a:rPr>
              <a:t>200</a:t>
            </a:r>
            <a:endParaRPr lang="en-CA" sz="2200" dirty="0" smtClean="0">
              <a:solidFill>
                <a:srgbClr val="33AFF7"/>
              </a:solidFill>
              <a:latin typeface="GT Pressura Mono" pitchFamily="2" charset="0"/>
            </a:endParaRPr>
          </a:p>
          <a:p>
            <a:pPr lvl="0" algn="ctr">
              <a:spcBef>
                <a:spcPts val="0"/>
              </a:spcBef>
              <a:buNone/>
            </a:pPr>
            <a:endParaRPr lang="en-CA" sz="2400" dirty="0" smtClean="0">
              <a:solidFill>
                <a:schemeClr val="bg2"/>
              </a:solidFill>
              <a:latin typeface="GT Pressura Mono" pitchFamily="2" charset="0"/>
            </a:endParaRPr>
          </a:p>
          <a:p>
            <a:pPr lvl="0" algn="ctr">
              <a:spcBef>
                <a:spcPts val="0"/>
              </a:spcBef>
              <a:buNone/>
            </a:pPr>
            <a:r>
              <a:rPr lang="en-CA" sz="2200" dirty="0" smtClean="0">
                <a:solidFill>
                  <a:schemeClr val="accent4"/>
                </a:solidFill>
                <a:latin typeface="GT Pressura Mono" pitchFamily="2" charset="0"/>
              </a:rPr>
              <a:t>to meet the challenge’s requirements.</a:t>
            </a:r>
            <a:endParaRPr lang="en" sz="2200" dirty="0">
              <a:solidFill>
                <a:schemeClr val="accent4"/>
              </a:solidFill>
              <a:latin typeface="GT Pressura Mono" pitchFamily="2" charset="0"/>
            </a:endParaRPr>
          </a:p>
          <a:p>
            <a:pPr lvl="0" algn="ctr">
              <a:spcBef>
                <a:spcPts val="0"/>
              </a:spcBef>
              <a:buNone/>
            </a:pPr>
            <a:endParaRPr lang="en-CA" sz="2400" dirty="0" smtClean="0">
              <a:solidFill>
                <a:srgbClr val="147EB4"/>
              </a:solidFill>
            </a:endParaRPr>
          </a:p>
          <a:p>
            <a:pPr lvl="0" algn="ctr">
              <a:spcBef>
                <a:spcPts val="0"/>
              </a:spcBef>
              <a:buNone/>
            </a:pPr>
            <a:endParaRPr sz="2400" dirty="0" smtClean="0">
              <a:solidFill>
                <a:srgbClr val="147EB4"/>
              </a:solidFill>
            </a:endParaRPr>
          </a:p>
          <a:p>
            <a:pPr lvl="0" algn="ctr">
              <a:spcBef>
                <a:spcPts val="0"/>
              </a:spcBef>
              <a:buNone/>
            </a:pPr>
            <a:endParaRPr sz="2400" dirty="0">
              <a:solidFill>
                <a:srgbClr val="147EB4"/>
              </a:solidFill>
            </a:endParaRPr>
          </a:p>
          <a:p>
            <a:pPr lvl="0" algn="ctr">
              <a:spcBef>
                <a:spcPts val="0"/>
              </a:spcBef>
              <a:buNone/>
            </a:pPr>
            <a:endParaRPr sz="2400" dirty="0">
              <a:solidFill>
                <a:srgbClr val="FF8939"/>
              </a:solidFill>
            </a:endParaRPr>
          </a:p>
          <a:p>
            <a:pPr lvl="0" algn="ctr">
              <a:spcBef>
                <a:spcPts val="0"/>
              </a:spcBef>
              <a:buNone/>
            </a:pPr>
            <a:endParaRPr sz="2400" dirty="0">
              <a:solidFill>
                <a:srgbClr val="FF8939"/>
              </a:solidFill>
            </a:endParaRPr>
          </a:p>
          <a:p>
            <a:pPr lvl="0" algn="ctr">
              <a:spcBef>
                <a:spcPts val="0"/>
              </a:spcBef>
              <a:buNone/>
            </a:pPr>
            <a:endParaRPr sz="2400" dirty="0">
              <a:solidFill>
                <a:srgbClr val="FF8939"/>
              </a:solidFill>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4817779" y="387498"/>
            <a:ext cx="4166725" cy="4148668"/>
          </a:xfrm>
          <a:prstGeom prst="rect">
            <a:avLst/>
          </a:prstGeom>
        </p:spPr>
        <p:txBody>
          <a:bodyPr lIns="91425" tIns="91425" rIns="91425" bIns="91425" anchor="t" anchorCtr="0">
            <a:noAutofit/>
          </a:bodyPr>
          <a:lstStyle/>
          <a:p>
            <a:pPr marL="0" lvl="0" indent="0">
              <a:spcBef>
                <a:spcPts val="0"/>
              </a:spcBef>
              <a:buClr>
                <a:schemeClr val="accent4"/>
              </a:buClr>
              <a:buSzPct val="25000"/>
              <a:buNone/>
            </a:pPr>
            <a:r>
              <a:rPr lang="en-US" dirty="0" smtClean="0">
                <a:latin typeface="GT Pressura Mono" pitchFamily="2" charset="0"/>
              </a:rPr>
              <a:t> Computational thinking</a:t>
            </a:r>
          </a:p>
          <a:p>
            <a:pPr marL="0" lvl="0" indent="0">
              <a:spcBef>
                <a:spcPts val="0"/>
              </a:spcBef>
              <a:buClr>
                <a:schemeClr val="accent4"/>
              </a:buClr>
              <a:buSzPct val="25000"/>
              <a:buNone/>
            </a:pPr>
            <a:r>
              <a:rPr lang="en-US" dirty="0" smtClean="0">
                <a:latin typeface="GT Pressura Mono" pitchFamily="2" charset="0"/>
              </a:rPr>
              <a:t> at work…</a:t>
            </a:r>
            <a:br>
              <a:rPr lang="en-US" dirty="0" smtClean="0">
                <a:latin typeface="GT Pressura Mono" pitchFamily="2" charset="0"/>
              </a:rPr>
            </a:br>
            <a:endParaRPr lang="en-US" dirty="0" smtClean="0">
              <a:latin typeface="GT Pressura Mono" pitchFamily="2" charset="0"/>
            </a:endParaRPr>
          </a:p>
          <a:p>
            <a:pPr marL="0" indent="0">
              <a:spcBef>
                <a:spcPts val="0"/>
              </a:spcBef>
              <a:buClr>
                <a:schemeClr val="accent4"/>
              </a:buClr>
              <a:buSzPct val="75000"/>
              <a:buFont typeface="Wingdings" charset="2"/>
              <a:buChar char="ü"/>
            </a:pPr>
            <a:r>
              <a:rPr lang="en-US" dirty="0" smtClean="0">
                <a:latin typeface="GT Pressura Mono" pitchFamily="2" charset="0"/>
              </a:rPr>
              <a:t> Logic</a:t>
            </a:r>
            <a:br>
              <a:rPr lang="en-US" dirty="0" smtClean="0">
                <a:latin typeface="GT Pressura Mono" pitchFamily="2" charset="0"/>
              </a:rPr>
            </a:br>
            <a:endParaRPr lang="en-US" dirty="0" smtClean="0">
              <a:latin typeface="GT Pressura Mono" pitchFamily="2" charset="0"/>
            </a:endParaRPr>
          </a:p>
          <a:p>
            <a:pPr marL="0" indent="0">
              <a:spcBef>
                <a:spcPts val="0"/>
              </a:spcBef>
              <a:buClr>
                <a:schemeClr val="accent4"/>
              </a:buClr>
              <a:buSzPct val="75000"/>
              <a:buFont typeface="Wingdings" charset="2"/>
              <a:buChar char="ü"/>
            </a:pPr>
            <a:r>
              <a:rPr lang="en-US" dirty="0" smtClean="0">
                <a:latin typeface="GT Pressura Mono" pitchFamily="2" charset="0"/>
              </a:rPr>
              <a:t> Pattern Recognition</a:t>
            </a:r>
          </a:p>
          <a:p>
            <a:pPr marL="0" indent="0">
              <a:spcBef>
                <a:spcPts val="0"/>
              </a:spcBef>
              <a:buClr>
                <a:schemeClr val="accent4"/>
              </a:buClr>
              <a:buSzPct val="75000"/>
              <a:buFont typeface="Wingdings" charset="2"/>
              <a:buChar char="ü"/>
            </a:pPr>
            <a:endParaRPr lang="en-US" dirty="0" smtClean="0">
              <a:latin typeface="GT Pressura Mono" pitchFamily="2" charset="0"/>
            </a:endParaRPr>
          </a:p>
          <a:p>
            <a:pPr marL="0" indent="0">
              <a:spcBef>
                <a:spcPts val="0"/>
              </a:spcBef>
              <a:buClr>
                <a:schemeClr val="accent4"/>
              </a:buClr>
              <a:buSzPct val="75000"/>
              <a:buFont typeface="Wingdings" charset="2"/>
              <a:buChar char="ü"/>
            </a:pPr>
            <a:r>
              <a:rPr lang="en-US" dirty="0" smtClean="0">
                <a:latin typeface="GT Pressura Mono" pitchFamily="2" charset="0"/>
              </a:rPr>
              <a:t> Decomposition</a:t>
            </a:r>
          </a:p>
          <a:p>
            <a:pPr marL="0" indent="0">
              <a:spcBef>
                <a:spcPts val="0"/>
              </a:spcBef>
              <a:buClr>
                <a:schemeClr val="accent4"/>
              </a:buClr>
              <a:buSzPct val="75000"/>
              <a:buFont typeface="Wingdings" charset="2"/>
              <a:buChar char="ü"/>
            </a:pPr>
            <a:endParaRPr lang="en-US" dirty="0" smtClean="0">
              <a:latin typeface="GT Pressura Mono" pitchFamily="2" charset="0"/>
            </a:endParaRPr>
          </a:p>
          <a:p>
            <a:pPr marL="0" indent="0">
              <a:spcBef>
                <a:spcPts val="0"/>
              </a:spcBef>
              <a:buClr>
                <a:schemeClr val="accent4"/>
              </a:buClr>
              <a:buSzPct val="75000"/>
              <a:buFont typeface="Wingdings" charset="2"/>
              <a:buChar char="ü"/>
            </a:pPr>
            <a:r>
              <a:rPr lang="en-US" dirty="0" smtClean="0">
                <a:latin typeface="GT Pressura Mono" pitchFamily="2" charset="0"/>
              </a:rPr>
              <a:t> Algorithm</a:t>
            </a:r>
          </a:p>
          <a:p>
            <a:pPr marL="0" indent="0">
              <a:spcBef>
                <a:spcPts val="0"/>
              </a:spcBef>
              <a:buClr>
                <a:schemeClr val="bg2"/>
              </a:buClr>
              <a:buSzPct val="75000"/>
              <a:buFont typeface="Wingdings" charset="2"/>
              <a:buChar char="ü"/>
            </a:pPr>
            <a:endParaRPr lang="en-US" dirty="0" smtClean="0"/>
          </a:p>
          <a:p>
            <a:pPr marL="0" indent="0">
              <a:spcBef>
                <a:spcPts val="0"/>
              </a:spcBef>
              <a:buClr>
                <a:schemeClr val="bg2"/>
              </a:buClr>
              <a:buSzPct val="75000"/>
              <a:buFont typeface="Wingdings" charset="2"/>
              <a:buChar char="ü"/>
            </a:pPr>
            <a:endParaRPr lang="en-US" dirty="0" smtClean="0"/>
          </a:p>
          <a:p>
            <a:pPr marL="0" indent="0">
              <a:spcBef>
                <a:spcPts val="0"/>
              </a:spcBef>
              <a:buClr>
                <a:schemeClr val="bg2"/>
              </a:buClr>
              <a:buSzPct val="75000"/>
              <a:buFont typeface="Wingdings" charset="2"/>
              <a:buChar char="ü"/>
            </a:pPr>
            <a:endParaRPr lang="en-US" dirty="0" smtClean="0"/>
          </a:p>
          <a:p>
            <a:pPr lvl="0">
              <a:spcBef>
                <a:spcPts val="0"/>
              </a:spcBef>
              <a:buNone/>
            </a:pPr>
            <a:endParaRPr lang="en" dirty="0"/>
          </a:p>
        </p:txBody>
      </p:sp>
      <p:sp>
        <p:nvSpPr>
          <p:cNvPr id="277" name="Shape 277"/>
          <p:cNvSpPr txBox="1"/>
          <p:nvPr/>
        </p:nvSpPr>
        <p:spPr>
          <a:xfrm>
            <a:off x="198523" y="464579"/>
            <a:ext cx="4146852" cy="4199467"/>
          </a:xfrm>
          <a:prstGeom prst="rect">
            <a:avLst/>
          </a:prstGeom>
          <a:noFill/>
          <a:ln>
            <a:noFill/>
          </a:ln>
        </p:spPr>
        <p:txBody>
          <a:bodyPr lIns="91425" tIns="91425" rIns="91425" bIns="91425" anchor="t" anchorCtr="0">
            <a:noAutofit/>
          </a:bodyPr>
          <a:lstStyle/>
          <a:p>
            <a:pPr lvl="0">
              <a:spcBef>
                <a:spcPts val="0"/>
              </a:spcBef>
              <a:buNone/>
            </a:pPr>
            <a:r>
              <a:rPr lang="en-CA" sz="2200" dirty="0" smtClean="0">
                <a:solidFill>
                  <a:schemeClr val="accent4"/>
                </a:solidFill>
                <a:latin typeface="GT Pressura Mono" pitchFamily="2" charset="0"/>
              </a:rPr>
              <a:t>What if we look at the problem like this…</a:t>
            </a:r>
            <a:endParaRPr lang="en" sz="2200" dirty="0">
              <a:solidFill>
                <a:schemeClr val="accent4"/>
              </a:solidFill>
              <a:latin typeface="GT Pressura Mono" pitchFamily="2" charset="0"/>
            </a:endParaRPr>
          </a:p>
          <a:p>
            <a:pPr lvl="0">
              <a:spcBef>
                <a:spcPts val="0"/>
              </a:spcBef>
              <a:buNone/>
            </a:pPr>
            <a:endParaRPr sz="2200" dirty="0" smtClean="0">
              <a:solidFill>
                <a:srgbClr val="147EB4"/>
              </a:solidFill>
              <a:latin typeface="GT Pressura Mono" pitchFamily="2" charset="0"/>
            </a:endParaRPr>
          </a:p>
          <a:p>
            <a:pPr lvl="0">
              <a:spcBef>
                <a:spcPts val="0"/>
              </a:spcBef>
              <a:buNone/>
            </a:pPr>
            <a:r>
              <a:rPr lang="en" sz="2200" dirty="0" smtClean="0">
                <a:solidFill>
                  <a:srgbClr val="33AFF7"/>
                </a:solidFill>
                <a:latin typeface="GT Pressura Mono" pitchFamily="2" charset="0"/>
              </a:rPr>
              <a:t>1 </a:t>
            </a:r>
            <a:r>
              <a:rPr lang="en" sz="2200" dirty="0">
                <a:solidFill>
                  <a:srgbClr val="33AFF7"/>
                </a:solidFill>
                <a:latin typeface="GT Pressura Mono" pitchFamily="2" charset="0"/>
              </a:rPr>
              <a:t>+ </a:t>
            </a:r>
            <a:r>
              <a:rPr lang="en" sz="2200" dirty="0" smtClean="0">
                <a:solidFill>
                  <a:srgbClr val="33AFF7"/>
                </a:solidFill>
                <a:latin typeface="GT Pressura Mono" pitchFamily="2" charset="0"/>
              </a:rPr>
              <a:t>2</a:t>
            </a:r>
            <a:r>
              <a:rPr lang="en-CA" sz="2200" dirty="0" smtClean="0">
                <a:solidFill>
                  <a:srgbClr val="33AFF7"/>
                </a:solidFill>
                <a:latin typeface="GT Pressura Mono" pitchFamily="2" charset="0"/>
              </a:rPr>
              <a:t>00 = 201</a:t>
            </a:r>
          </a:p>
          <a:p>
            <a:pPr lvl="0">
              <a:spcBef>
                <a:spcPts val="0"/>
              </a:spcBef>
              <a:buNone/>
            </a:pPr>
            <a:r>
              <a:rPr lang="en-CA" sz="2200" dirty="0" smtClean="0">
                <a:solidFill>
                  <a:srgbClr val="33AFF7"/>
                </a:solidFill>
                <a:latin typeface="GT Pressura Mono" pitchFamily="2" charset="0"/>
              </a:rPr>
              <a:t>2 + 199 = 201</a:t>
            </a:r>
          </a:p>
          <a:p>
            <a:pPr lvl="0">
              <a:spcBef>
                <a:spcPts val="0"/>
              </a:spcBef>
              <a:buNone/>
            </a:pPr>
            <a:r>
              <a:rPr lang="en-CA" sz="2200" dirty="0" smtClean="0">
                <a:solidFill>
                  <a:srgbClr val="33AFF7"/>
                </a:solidFill>
                <a:latin typeface="GT Pressura Mono" pitchFamily="2" charset="0"/>
              </a:rPr>
              <a:t>…</a:t>
            </a:r>
          </a:p>
          <a:p>
            <a:pPr lvl="0">
              <a:spcBef>
                <a:spcPts val="0"/>
              </a:spcBef>
              <a:buNone/>
            </a:pPr>
            <a:r>
              <a:rPr lang="en-CA" sz="2200" dirty="0" smtClean="0">
                <a:solidFill>
                  <a:srgbClr val="33AFF7"/>
                </a:solidFill>
                <a:latin typeface="GT Pressura Mono" pitchFamily="2" charset="0"/>
              </a:rPr>
              <a:t>100+101 = 201</a:t>
            </a:r>
          </a:p>
          <a:p>
            <a:pPr lvl="0">
              <a:spcBef>
                <a:spcPts val="0"/>
              </a:spcBef>
              <a:buNone/>
            </a:pPr>
            <a:endParaRPr lang="en-CA" sz="2200" dirty="0" smtClean="0">
              <a:solidFill>
                <a:srgbClr val="33AFF7"/>
              </a:solidFill>
              <a:latin typeface="GT Pressura Mono" pitchFamily="2" charset="0"/>
            </a:endParaRPr>
          </a:p>
          <a:p>
            <a:pPr lvl="0">
              <a:spcBef>
                <a:spcPts val="0"/>
              </a:spcBef>
              <a:buNone/>
            </a:pPr>
            <a:r>
              <a:rPr lang="en-CA" sz="2200" dirty="0" smtClean="0">
                <a:solidFill>
                  <a:srgbClr val="33AFF7"/>
                </a:solidFill>
                <a:latin typeface="GT Pressura Mono" pitchFamily="2" charset="0"/>
              </a:rPr>
              <a:t>Then we have 100 pairs that each add up to 201… </a:t>
            </a:r>
            <a:br>
              <a:rPr lang="en-CA" sz="2200" dirty="0" smtClean="0">
                <a:solidFill>
                  <a:srgbClr val="33AFF7"/>
                </a:solidFill>
                <a:latin typeface="GT Pressura Mono" pitchFamily="2" charset="0"/>
              </a:rPr>
            </a:br>
            <a:r>
              <a:rPr lang="en-CA" sz="2200" dirty="0" smtClean="0">
                <a:solidFill>
                  <a:srgbClr val="33AFF7"/>
                </a:solidFill>
                <a:latin typeface="GT Pressura Mono" pitchFamily="2" charset="0"/>
              </a:rPr>
              <a:t/>
            </a:r>
            <a:br>
              <a:rPr lang="en-CA" sz="2200" dirty="0" smtClean="0">
                <a:solidFill>
                  <a:srgbClr val="33AFF7"/>
                </a:solidFill>
                <a:latin typeface="GT Pressura Mono" pitchFamily="2" charset="0"/>
              </a:rPr>
            </a:br>
            <a:endParaRPr lang="en" sz="2200" dirty="0">
              <a:solidFill>
                <a:schemeClr val="bg2"/>
              </a:solidFill>
              <a:latin typeface="GT Pressura Mono" pitchFamily="2" charset="0"/>
            </a:endParaRPr>
          </a:p>
          <a:p>
            <a:pPr lvl="0">
              <a:spcBef>
                <a:spcPts val="0"/>
              </a:spcBef>
              <a:buNone/>
            </a:pPr>
            <a:endParaRPr lang="en-CA" sz="2200" dirty="0" smtClean="0">
              <a:solidFill>
                <a:srgbClr val="147EB4"/>
              </a:solidFill>
              <a:latin typeface="GT Pressura Mono" pitchFamily="2" charset="0"/>
            </a:endParaRPr>
          </a:p>
          <a:p>
            <a:pPr lvl="0">
              <a:spcBef>
                <a:spcPts val="0"/>
              </a:spcBef>
              <a:buNone/>
            </a:pPr>
            <a:endParaRPr sz="2200" dirty="0" smtClean="0">
              <a:solidFill>
                <a:srgbClr val="147EB4"/>
              </a:solidFill>
              <a:latin typeface="GT Pressura Mono" pitchFamily="2" charset="0"/>
            </a:endParaRPr>
          </a:p>
          <a:p>
            <a:pPr lvl="0">
              <a:spcBef>
                <a:spcPts val="0"/>
              </a:spcBef>
              <a:buNone/>
            </a:pPr>
            <a:endParaRPr sz="2200" dirty="0">
              <a:solidFill>
                <a:srgbClr val="147EB4"/>
              </a:solidFill>
              <a:latin typeface="GT Pressura Mono" pitchFamily="2" charset="0"/>
            </a:endParaRPr>
          </a:p>
          <a:p>
            <a:pPr lvl="0">
              <a:spcBef>
                <a:spcPts val="0"/>
              </a:spcBef>
              <a:buNone/>
            </a:pPr>
            <a:endParaRPr sz="2200" dirty="0">
              <a:solidFill>
                <a:srgbClr val="FF8939"/>
              </a:solidFill>
              <a:latin typeface="GT Pressura Mono" pitchFamily="2" charset="0"/>
            </a:endParaRPr>
          </a:p>
          <a:p>
            <a:pPr lvl="0">
              <a:spcBef>
                <a:spcPts val="0"/>
              </a:spcBef>
              <a:buNone/>
            </a:pPr>
            <a:endParaRPr sz="2200" dirty="0">
              <a:solidFill>
                <a:srgbClr val="FF8939"/>
              </a:solidFill>
              <a:latin typeface="GT Pressura Mono" pitchFamily="2" charset="0"/>
            </a:endParaRPr>
          </a:p>
          <a:p>
            <a:pPr lvl="0">
              <a:spcBef>
                <a:spcPts val="0"/>
              </a:spcBef>
              <a:buNone/>
            </a:pPr>
            <a:endParaRPr sz="2200" dirty="0">
              <a:solidFill>
                <a:srgbClr val="FF8939"/>
              </a:solidFill>
              <a:latin typeface="GT Pressura Mono" pitchFamily="2" charset="0"/>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2193695" y="0"/>
            <a:ext cx="6950306" cy="1354667"/>
          </a:xfrm>
          <a:prstGeom prst="rect">
            <a:avLst/>
          </a:prstGeom>
          <a:noFill/>
          <a:ln>
            <a:noFill/>
          </a:ln>
        </p:spPr>
        <p:txBody>
          <a:bodyPr lIns="91425" tIns="45700" rIns="91425" bIns="45700" anchor="ctr" anchorCtr="0">
            <a:noAutofit/>
          </a:bodyPr>
          <a:lstStyle/>
          <a:p>
            <a:pPr marL="0" marR="0" lvl="0" indent="0" algn="ctr" rtl="0">
              <a:spcBef>
                <a:spcPts val="0"/>
              </a:spcBef>
              <a:buClr>
                <a:schemeClr val="dk2"/>
              </a:buClr>
              <a:buSzPct val="25000"/>
              <a:buFont typeface="Arial"/>
              <a:buNone/>
            </a:pPr>
            <a:r>
              <a:rPr lang="en-CA" sz="3200" b="0" i="0" u="none" strike="noStrike" cap="none" dirty="0" smtClean="0">
                <a:solidFill>
                  <a:schemeClr val="tx1"/>
                </a:solidFill>
                <a:latin typeface="GT Pressura Mono" pitchFamily="2" charset="0"/>
                <a:sym typeface="Arial"/>
              </a:rPr>
              <a:t>Does a computer have a brain?</a:t>
            </a:r>
            <a:endParaRPr lang="en" sz="3200" b="0" i="0" u="none" strike="noStrike" cap="none" dirty="0">
              <a:solidFill>
                <a:schemeClr val="tx1"/>
              </a:solidFill>
              <a:latin typeface="GT Pressura Mono" pitchFamily="2" charset="0"/>
              <a:sym typeface="Arial"/>
            </a:endParaRPr>
          </a:p>
        </p:txBody>
      </p:sp>
      <p:sp>
        <p:nvSpPr>
          <p:cNvPr id="172" name="Shape 172"/>
          <p:cNvSpPr/>
          <p:nvPr/>
        </p:nvSpPr>
        <p:spPr>
          <a:xfrm flipH="1">
            <a:off x="3335867" y="1558562"/>
            <a:ext cx="5059232" cy="2732297"/>
          </a:xfrm>
          <a:prstGeom prst="rect">
            <a:avLst/>
          </a:prstGeom>
          <a:solidFill>
            <a:schemeClr val="dk1"/>
          </a:solidFill>
          <a:ln>
            <a:noFill/>
          </a:ln>
          <a:effectLst>
            <a:outerShdw blurRad="50800" dist="38100" dir="2700000" algn="tl" rotWithShape="0">
              <a:srgbClr val="000000">
                <a:alpha val="43000"/>
              </a:srgbClr>
            </a:outerShdw>
          </a:effectLst>
        </p:spPr>
        <p:txBody>
          <a:bodyPr lIns="91425" tIns="36000" rIns="91425" bIns="36000" anchor="ctr" anchorCtr="0">
            <a:noAutofit/>
          </a:bodyPr>
          <a:lstStyle/>
          <a:p>
            <a:pPr marL="0" marR="0" lvl="0" indent="0" algn="ctr" rtl="0">
              <a:lnSpc>
                <a:spcPct val="150000"/>
              </a:lnSpc>
              <a:spcBef>
                <a:spcPts val="0"/>
              </a:spcBef>
              <a:buSzPct val="25000"/>
              <a:buNone/>
            </a:pPr>
            <a:r>
              <a:rPr lang="en-CA" sz="2800" dirty="0" smtClean="0">
                <a:solidFill>
                  <a:schemeClr val="lt1"/>
                </a:solidFill>
                <a:latin typeface="GT Pressura Mono" pitchFamily="2" charset="0"/>
              </a:rPr>
              <a:t>Does computational thinking mean</a:t>
            </a:r>
          </a:p>
          <a:p>
            <a:pPr marL="0" marR="0" lvl="0" indent="0" algn="ctr" rtl="0">
              <a:lnSpc>
                <a:spcPct val="150000"/>
              </a:lnSpc>
              <a:spcBef>
                <a:spcPts val="0"/>
              </a:spcBef>
              <a:buSzPct val="25000"/>
              <a:buNone/>
            </a:pPr>
            <a:r>
              <a:rPr lang="en-CA" sz="2800" dirty="0" smtClean="0">
                <a:solidFill>
                  <a:schemeClr val="lt1"/>
                </a:solidFill>
                <a:latin typeface="GT Pressura Mono" pitchFamily="2" charset="0"/>
              </a:rPr>
              <a:t>thinking like a computer?</a:t>
            </a:r>
            <a:endParaRPr lang="en" sz="2800" dirty="0">
              <a:solidFill>
                <a:schemeClr val="lt1"/>
              </a:solidFill>
              <a:latin typeface="GT Pressura Mono" pitchFamily="2"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5" name="Picture 24" descr="Illustration_Smile_Blue.png"/>
          <p:cNvPicPr>
            <a:picLocks noChangeAspect="1"/>
          </p:cNvPicPr>
          <p:nvPr/>
        </p:nvPicPr>
        <p:blipFill>
          <a:blip r:embed="rId3"/>
          <a:stretch>
            <a:fillRect/>
          </a:stretch>
        </p:blipFill>
        <p:spPr>
          <a:xfrm>
            <a:off x="3662352" y="2013816"/>
            <a:ext cx="2114008" cy="1242012"/>
          </a:xfrm>
          <a:prstGeom prst="rect">
            <a:avLst/>
          </a:prstGeom>
        </p:spPr>
      </p:pic>
      <p:sp>
        <p:nvSpPr>
          <p:cNvPr id="17" name="Rectangle 8"/>
          <p:cNvSpPr/>
          <p:nvPr/>
        </p:nvSpPr>
        <p:spPr>
          <a:xfrm>
            <a:off x="1773288" y="961902"/>
            <a:ext cx="499721" cy="194856"/>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1" name="Rectangle 8"/>
          <p:cNvSpPr/>
          <p:nvPr/>
        </p:nvSpPr>
        <p:spPr>
          <a:xfrm rot="5400000">
            <a:off x="1822281" y="413841"/>
            <a:ext cx="125796" cy="70200"/>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3733 h 13733"/>
              <a:gd name="connsiteX1" fmla="*/ 20611 w 20611"/>
              <a:gd name="connsiteY1" fmla="*/ 1837 h 13733"/>
              <a:gd name="connsiteX2" fmla="*/ 0 w 20611"/>
              <a:gd name="connsiteY2" fmla="*/ 13733 h 13733"/>
            </a:gdLst>
            <a:ahLst/>
            <a:cxnLst>
              <a:cxn ang="0">
                <a:pos x="connsiteX0" y="connsiteY0"/>
              </a:cxn>
              <a:cxn ang="0">
                <a:pos x="connsiteX1" y="connsiteY1"/>
              </a:cxn>
              <a:cxn ang="0">
                <a:pos x="connsiteX2" y="connsiteY2"/>
              </a:cxn>
            </a:cxnLst>
            <a:rect l="l" t="t" r="r" b="b"/>
            <a:pathLst>
              <a:path w="20611" h="13733">
                <a:moveTo>
                  <a:pt x="0" y="13733"/>
                </a:moveTo>
                <a:cubicBezTo>
                  <a:pt x="1785" y="3977"/>
                  <a:pt x="7493" y="-3646"/>
                  <a:pt x="20611" y="1837"/>
                </a:cubicBezTo>
                <a:cubicBezTo>
                  <a:pt x="12492" y="1669"/>
                  <a:pt x="6581" y="1256"/>
                  <a:pt x="0" y="13733"/>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8" name="Rectangle 8"/>
          <p:cNvSpPr/>
          <p:nvPr/>
        </p:nvSpPr>
        <p:spPr>
          <a:xfrm>
            <a:off x="5122970" y="339503"/>
            <a:ext cx="575012" cy="226505"/>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2" name="Rectangle 8"/>
          <p:cNvSpPr/>
          <p:nvPr/>
        </p:nvSpPr>
        <p:spPr>
          <a:xfrm>
            <a:off x="2795993" y="4209743"/>
            <a:ext cx="473915" cy="210312"/>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5" name="Rectangle 8"/>
          <p:cNvSpPr/>
          <p:nvPr/>
        </p:nvSpPr>
        <p:spPr>
          <a:xfrm>
            <a:off x="4272463" y="4410495"/>
            <a:ext cx="538600" cy="197541"/>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94" name="TextBox 93"/>
          <p:cNvSpPr txBox="1"/>
          <p:nvPr/>
        </p:nvSpPr>
        <p:spPr>
          <a:xfrm>
            <a:off x="7012549" y="3571637"/>
            <a:ext cx="2069926" cy="932734"/>
          </a:xfrm>
          <a:prstGeom prst="rect">
            <a:avLst/>
          </a:prstGeom>
          <a:noFill/>
        </p:spPr>
        <p:txBody>
          <a:bodyPr wrap="square" rtlCol="0">
            <a:spAutoFit/>
          </a:bodyPr>
          <a:lstStyle/>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Expressing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Understanding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Connecting </a:t>
            </a:r>
            <a:r>
              <a:rPr lang="en-US" sz="1600" dirty="0" smtClean="0">
                <a:solidFill>
                  <a:srgbClr val="FF8939"/>
                </a:solidFill>
                <a:latin typeface="GT Pressura Mono" pitchFamily="2" charset="0"/>
              </a:rPr>
              <a:t>/</a:t>
            </a:r>
            <a:r>
              <a:rPr lang="en-US" sz="1600" dirty="0" smtClean="0">
                <a:solidFill>
                  <a:srgbClr val="7F7F7F"/>
                </a:solidFill>
                <a:latin typeface="GT Pressura Mono" pitchFamily="2" charset="0"/>
              </a:rPr>
              <a:t> </a:t>
            </a:r>
            <a:endParaRPr lang="en-US" sz="1600" dirty="0">
              <a:solidFill>
                <a:srgbClr val="7F7F7F"/>
              </a:solidFill>
              <a:latin typeface="GT Pressura Mono" pitchFamily="2" charset="0"/>
            </a:endParaRPr>
          </a:p>
        </p:txBody>
      </p:sp>
      <p:sp>
        <p:nvSpPr>
          <p:cNvPr id="36" name="TextBox 35"/>
          <p:cNvSpPr txBox="1"/>
          <p:nvPr/>
        </p:nvSpPr>
        <p:spPr>
          <a:xfrm>
            <a:off x="-18243" y="544185"/>
            <a:ext cx="3288151"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 Computational</a:t>
            </a:r>
            <a:endParaRPr lang="en-US" sz="3000" cap="small" dirty="0">
              <a:solidFill>
                <a:schemeClr val="bg1"/>
              </a:solidFill>
              <a:latin typeface="GT Pressura Mono" pitchFamily="2" charset="0"/>
            </a:endParaRPr>
          </a:p>
        </p:txBody>
      </p:sp>
      <p:sp>
        <p:nvSpPr>
          <p:cNvPr id="37" name="TextBox 36"/>
          <p:cNvSpPr txBox="1"/>
          <p:nvPr/>
        </p:nvSpPr>
        <p:spPr>
          <a:xfrm>
            <a:off x="-3336" y="1187185"/>
            <a:ext cx="2389572"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 Thinking</a:t>
            </a:r>
            <a:endParaRPr lang="en-US" sz="3000" cap="small" dirty="0">
              <a:solidFill>
                <a:schemeClr val="bg1"/>
              </a:solidFill>
              <a:latin typeface="GT Pressura Mono" pitchFamily="2" charset="0"/>
            </a:endParaRPr>
          </a:p>
        </p:txBody>
      </p:sp>
      <p:grpSp>
        <p:nvGrpSpPr>
          <p:cNvPr id="2" name="Group 68"/>
          <p:cNvGrpSpPr/>
          <p:nvPr/>
        </p:nvGrpSpPr>
        <p:grpSpPr>
          <a:xfrm>
            <a:off x="2323752" y="265908"/>
            <a:ext cx="4750321" cy="4339659"/>
            <a:chOff x="3684851" y="1195383"/>
            <a:chExt cx="4759692" cy="4348218"/>
          </a:xfrm>
        </p:grpSpPr>
        <p:sp>
          <p:nvSpPr>
            <p:cNvPr id="70" name="Freeform 69"/>
            <p:cNvSpPr/>
            <p:nvPr/>
          </p:nvSpPr>
          <p:spPr>
            <a:xfrm>
              <a:off x="3747458" y="2613304"/>
              <a:ext cx="2116129" cy="2893678"/>
            </a:xfrm>
            <a:custGeom>
              <a:avLst/>
              <a:gdLst>
                <a:gd name="connsiteX0" fmla="*/ 956854 w 1399483"/>
                <a:gd name="connsiteY0" fmla="*/ 0 h 1913708"/>
                <a:gd name="connsiteX1" fmla="*/ 1329305 w 1399483"/>
                <a:gd name="connsiteY1" fmla="*/ 75194 h 1913708"/>
                <a:gd name="connsiteX2" fmla="*/ 1399483 w 1399483"/>
                <a:gd name="connsiteY2" fmla="*/ 109001 h 1913708"/>
                <a:gd name="connsiteX3" fmla="*/ 1314604 w 1399483"/>
                <a:gd name="connsiteY3" fmla="*/ 174068 h 1913708"/>
                <a:gd name="connsiteX4" fmla="*/ 956854 w 1399483"/>
                <a:gd name="connsiteY4" fmla="*/ 956855 h 1913708"/>
                <a:gd name="connsiteX5" fmla="*/ 958129 w 1399483"/>
                <a:gd name="connsiteY5" fmla="*/ 982104 h 1913708"/>
                <a:gd name="connsiteX6" fmla="*/ 958130 w 1399483"/>
                <a:gd name="connsiteY6" fmla="*/ 982104 h 1913708"/>
                <a:gd name="connsiteX7" fmla="*/ 962200 w 1399483"/>
                <a:gd name="connsiteY7" fmla="*/ 1062700 h 1913708"/>
                <a:gd name="connsiteX8" fmla="*/ 1324045 w 1399483"/>
                <a:gd name="connsiteY8" fmla="*/ 1747721 h 1913708"/>
                <a:gd name="connsiteX9" fmla="*/ 1399377 w 1399483"/>
                <a:gd name="connsiteY9" fmla="*/ 1804758 h 1913708"/>
                <a:gd name="connsiteX10" fmla="*/ 1329305 w 1399483"/>
                <a:gd name="connsiteY10" fmla="*/ 1838514 h 1913708"/>
                <a:gd name="connsiteX11" fmla="*/ 956854 w 1399483"/>
                <a:gd name="connsiteY11" fmla="*/ 1913708 h 1913708"/>
                <a:gd name="connsiteX12" fmla="*/ 0 w 1399483"/>
                <a:gd name="connsiteY12" fmla="*/ 956854 h 1913708"/>
                <a:gd name="connsiteX13" fmla="*/ 956854 w 1399483"/>
                <a:gd name="connsiteY13" fmla="*/ 0 h 191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9483" h="1913708">
                  <a:moveTo>
                    <a:pt x="956854" y="0"/>
                  </a:moveTo>
                  <a:cubicBezTo>
                    <a:pt x="1088968" y="0"/>
                    <a:pt x="1214829" y="26775"/>
                    <a:pt x="1329305" y="75194"/>
                  </a:cubicBezTo>
                  <a:lnTo>
                    <a:pt x="1399483" y="109001"/>
                  </a:lnTo>
                  <a:lnTo>
                    <a:pt x="1314604" y="174068"/>
                  </a:lnTo>
                  <a:cubicBezTo>
                    <a:pt x="1095471" y="363888"/>
                    <a:pt x="956854" y="644184"/>
                    <a:pt x="956854" y="956855"/>
                  </a:cubicBezTo>
                  <a:lnTo>
                    <a:pt x="958129" y="982104"/>
                  </a:lnTo>
                  <a:lnTo>
                    <a:pt x="958130" y="982104"/>
                  </a:lnTo>
                  <a:lnTo>
                    <a:pt x="962200" y="1062700"/>
                  </a:lnTo>
                  <a:cubicBezTo>
                    <a:pt x="990033" y="1336762"/>
                    <a:pt x="1124766" y="1579220"/>
                    <a:pt x="1324045" y="1747721"/>
                  </a:cubicBezTo>
                  <a:lnTo>
                    <a:pt x="1399377" y="1804758"/>
                  </a:lnTo>
                  <a:lnTo>
                    <a:pt x="1329305" y="1838514"/>
                  </a:lnTo>
                  <a:cubicBezTo>
                    <a:pt x="1214829" y="1886933"/>
                    <a:pt x="1088968" y="1913708"/>
                    <a:pt x="956854" y="1913708"/>
                  </a:cubicBezTo>
                  <a:cubicBezTo>
                    <a:pt x="428398" y="1913708"/>
                    <a:pt x="0" y="1485310"/>
                    <a:pt x="0" y="956854"/>
                  </a:cubicBezTo>
                  <a:cubicBezTo>
                    <a:pt x="0" y="428398"/>
                    <a:pt x="428398" y="0"/>
                    <a:pt x="956854" y="0"/>
                  </a:cubicBezTo>
                  <a:close/>
                </a:path>
              </a:pathLst>
            </a:custGeom>
            <a:solidFill>
              <a:schemeClr val="tx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1" name="Freeform 70"/>
            <p:cNvSpPr/>
            <p:nvPr/>
          </p:nvSpPr>
          <p:spPr>
            <a:xfrm>
              <a:off x="5555905" y="2877319"/>
              <a:ext cx="2888638" cy="2666282"/>
            </a:xfrm>
            <a:custGeom>
              <a:avLst/>
              <a:gdLst>
                <a:gd name="connsiteX0" fmla="*/ 1467058 w 1910375"/>
                <a:gd name="connsiteY0" fmla="*/ 0 h 1763322"/>
                <a:gd name="connsiteX1" fmla="*/ 1488507 w 1910375"/>
                <a:gd name="connsiteY1" fmla="*/ 13030 h 1763322"/>
                <a:gd name="connsiteX2" fmla="*/ 1910375 w 1910375"/>
                <a:gd name="connsiteY2" fmla="*/ 806468 h 1763322"/>
                <a:gd name="connsiteX3" fmla="*/ 953521 w 1910375"/>
                <a:gd name="connsiteY3" fmla="*/ 1763322 h 1763322"/>
                <a:gd name="connsiteX4" fmla="*/ 1607 w 1910375"/>
                <a:gd name="connsiteY4" fmla="*/ 904301 h 1763322"/>
                <a:gd name="connsiteX5" fmla="*/ 0 w 1910375"/>
                <a:gd name="connsiteY5" fmla="*/ 872480 h 1763322"/>
                <a:gd name="connsiteX6" fmla="*/ 56314 w 1910375"/>
                <a:gd name="connsiteY6" fmla="*/ 898762 h 1763322"/>
                <a:gd name="connsiteX7" fmla="*/ 435907 w 1910375"/>
                <a:gd name="connsiteY7" fmla="*/ 970569 h 1763322"/>
                <a:gd name="connsiteX8" fmla="*/ 929359 w 1910375"/>
                <a:gd name="connsiteY8" fmla="*/ 845622 h 1763322"/>
                <a:gd name="connsiteX9" fmla="*/ 952247 w 1910375"/>
                <a:gd name="connsiteY9" fmla="*/ 831718 h 1763322"/>
                <a:gd name="connsiteX10" fmla="*/ 952247 w 1910375"/>
                <a:gd name="connsiteY10" fmla="*/ 831717 h 1763322"/>
                <a:gd name="connsiteX11" fmla="*/ 1014713 w 1910375"/>
                <a:gd name="connsiteY11" fmla="*/ 793768 h 1763322"/>
                <a:gd name="connsiteX12" fmla="*/ 1462820 w 1910375"/>
                <a:gd name="connsiteY12" fmla="*/ 67189 h 1763322"/>
                <a:gd name="connsiteX13" fmla="*/ 1467058 w 1910375"/>
                <a:gd name="connsiteY13" fmla="*/ 0 h 17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2">
                  <a:moveTo>
                    <a:pt x="1467058" y="0"/>
                  </a:moveTo>
                  <a:lnTo>
                    <a:pt x="1488507" y="13030"/>
                  </a:lnTo>
                  <a:cubicBezTo>
                    <a:pt x="1743032" y="184983"/>
                    <a:pt x="1910375" y="476183"/>
                    <a:pt x="1910375" y="806468"/>
                  </a:cubicBezTo>
                  <a:cubicBezTo>
                    <a:pt x="1910375" y="1334924"/>
                    <a:pt x="1481977" y="1763322"/>
                    <a:pt x="953521" y="1763322"/>
                  </a:cubicBezTo>
                  <a:cubicBezTo>
                    <a:pt x="458094" y="1763322"/>
                    <a:pt x="50608" y="1386801"/>
                    <a:pt x="1607" y="904301"/>
                  </a:cubicBezTo>
                  <a:lnTo>
                    <a:pt x="0" y="872480"/>
                  </a:lnTo>
                  <a:lnTo>
                    <a:pt x="56314" y="898762"/>
                  </a:lnTo>
                  <a:cubicBezTo>
                    <a:pt x="173850" y="945109"/>
                    <a:pt x="301905" y="970569"/>
                    <a:pt x="435907" y="970569"/>
                  </a:cubicBezTo>
                  <a:cubicBezTo>
                    <a:pt x="614577" y="970569"/>
                    <a:pt x="782674" y="925307"/>
                    <a:pt x="929359" y="845622"/>
                  </a:cubicBezTo>
                  <a:lnTo>
                    <a:pt x="952247" y="831718"/>
                  </a:lnTo>
                  <a:lnTo>
                    <a:pt x="952247" y="831717"/>
                  </a:lnTo>
                  <a:lnTo>
                    <a:pt x="1014713" y="793768"/>
                  </a:lnTo>
                  <a:cubicBezTo>
                    <a:pt x="1255665" y="630984"/>
                    <a:pt x="1424401" y="369424"/>
                    <a:pt x="1462820" y="67189"/>
                  </a:cubicBezTo>
                  <a:lnTo>
                    <a:pt x="1467058" y="0"/>
                  </a:lnTo>
                  <a:close/>
                </a:path>
              </a:pathLst>
            </a:custGeom>
            <a:solidFill>
              <a:schemeClr val="tx2"/>
            </a:solidFill>
            <a:ln w="127000" cap="rnd" cmpd="sng">
              <a:solidFill>
                <a:schemeClr val="tx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3" name="Freeform 72"/>
            <p:cNvSpPr/>
            <p:nvPr/>
          </p:nvSpPr>
          <p:spPr>
            <a:xfrm>
              <a:off x="4672514" y="1195383"/>
              <a:ext cx="2888638" cy="2666284"/>
            </a:xfrm>
            <a:custGeom>
              <a:avLst/>
              <a:gdLst>
                <a:gd name="connsiteX0" fmla="*/ 953521 w 1910375"/>
                <a:gd name="connsiteY0" fmla="*/ 0 h 1763323"/>
                <a:gd name="connsiteX1" fmla="*/ 1910375 w 1910375"/>
                <a:gd name="connsiteY1" fmla="*/ 956854 h 1763323"/>
                <a:gd name="connsiteX2" fmla="*/ 1488507 w 1910375"/>
                <a:gd name="connsiteY2" fmla="*/ 1750292 h 1763323"/>
                <a:gd name="connsiteX3" fmla="*/ 1467058 w 1910375"/>
                <a:gd name="connsiteY3" fmla="*/ 1763323 h 1763323"/>
                <a:gd name="connsiteX4" fmla="*/ 1462820 w 1910375"/>
                <a:gd name="connsiteY4" fmla="*/ 1696133 h 1763323"/>
                <a:gd name="connsiteX5" fmla="*/ 1014713 w 1910375"/>
                <a:gd name="connsiteY5" fmla="*/ 969554 h 1763323"/>
                <a:gd name="connsiteX6" fmla="*/ 953523 w 1910375"/>
                <a:gd name="connsiteY6" fmla="*/ 932381 h 1763323"/>
                <a:gd name="connsiteX7" fmla="*/ 953522 w 1910375"/>
                <a:gd name="connsiteY7" fmla="*/ 932381 h 1763323"/>
                <a:gd name="connsiteX8" fmla="*/ 929358 w 1910375"/>
                <a:gd name="connsiteY8" fmla="*/ 917701 h 1763323"/>
                <a:gd name="connsiteX9" fmla="*/ 435906 w 1910375"/>
                <a:gd name="connsiteY9" fmla="*/ 792754 h 1763323"/>
                <a:gd name="connsiteX10" fmla="*/ 56313 w 1910375"/>
                <a:gd name="connsiteY10" fmla="*/ 864561 h 1763323"/>
                <a:gd name="connsiteX11" fmla="*/ 0 w 1910375"/>
                <a:gd name="connsiteY11" fmla="*/ 890843 h 1763323"/>
                <a:gd name="connsiteX12" fmla="*/ 1607 w 1910375"/>
                <a:gd name="connsiteY12" fmla="*/ 859021 h 1763323"/>
                <a:gd name="connsiteX13" fmla="*/ 953521 w 1910375"/>
                <a:gd name="connsiteY13" fmla="*/ 0 h 176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3">
                  <a:moveTo>
                    <a:pt x="953521" y="0"/>
                  </a:moveTo>
                  <a:cubicBezTo>
                    <a:pt x="1481977" y="0"/>
                    <a:pt x="1910375" y="428398"/>
                    <a:pt x="1910375" y="956854"/>
                  </a:cubicBezTo>
                  <a:cubicBezTo>
                    <a:pt x="1910375" y="1287139"/>
                    <a:pt x="1743032" y="1578339"/>
                    <a:pt x="1488507" y="1750292"/>
                  </a:cubicBezTo>
                  <a:lnTo>
                    <a:pt x="1467058" y="1763323"/>
                  </a:lnTo>
                  <a:lnTo>
                    <a:pt x="1462820" y="1696133"/>
                  </a:lnTo>
                  <a:cubicBezTo>
                    <a:pt x="1424401" y="1393898"/>
                    <a:pt x="1255665" y="1132338"/>
                    <a:pt x="1014713" y="969554"/>
                  </a:cubicBezTo>
                  <a:lnTo>
                    <a:pt x="953523" y="932381"/>
                  </a:lnTo>
                  <a:lnTo>
                    <a:pt x="953522" y="932381"/>
                  </a:lnTo>
                  <a:lnTo>
                    <a:pt x="929358" y="917701"/>
                  </a:lnTo>
                  <a:cubicBezTo>
                    <a:pt x="782673" y="838017"/>
                    <a:pt x="614576" y="792754"/>
                    <a:pt x="435906" y="792754"/>
                  </a:cubicBezTo>
                  <a:cubicBezTo>
                    <a:pt x="301904" y="792754"/>
                    <a:pt x="173849" y="818215"/>
                    <a:pt x="56313" y="864561"/>
                  </a:cubicBezTo>
                  <a:lnTo>
                    <a:pt x="0" y="890843"/>
                  </a:lnTo>
                  <a:lnTo>
                    <a:pt x="1607" y="859021"/>
                  </a:lnTo>
                  <a:cubicBezTo>
                    <a:pt x="50608" y="376522"/>
                    <a:pt x="458094" y="0"/>
                    <a:pt x="953521" y="0"/>
                  </a:cubicBezTo>
                  <a:close/>
                </a:path>
              </a:pathLst>
            </a:custGeom>
            <a:solidFill>
              <a:schemeClr val="tx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104" name="Rectangle 103"/>
            <p:cNvSpPr/>
            <p:nvPr/>
          </p:nvSpPr>
          <p:spPr>
            <a:xfrm>
              <a:off x="5863588" y="4507632"/>
              <a:ext cx="2199531" cy="354641"/>
            </a:xfrm>
            <a:prstGeom prst="rect">
              <a:avLst/>
            </a:prstGeom>
          </p:spPr>
          <p:txBody>
            <a:bodyPr wrap="square">
              <a:spAutoFit/>
            </a:bodyPr>
            <a:lstStyle/>
            <a:p>
              <a:pPr algn="r"/>
              <a:r>
                <a:rPr lang="en-US" sz="1700" b="1" dirty="0" smtClean="0">
                  <a:solidFill>
                    <a:srgbClr val="FFFFFF"/>
                  </a:solidFill>
                  <a:latin typeface="GT Pressura Mono"/>
                </a:rPr>
                <a:t>/</a:t>
              </a:r>
              <a:r>
                <a:rPr lang="en-US" sz="1700" b="1" kern="1200" dirty="0" smtClean="0">
                  <a:solidFill>
                    <a:srgbClr val="FFFFFF"/>
                  </a:solidFill>
                  <a:latin typeface="GT Pressura Mono"/>
                </a:rPr>
                <a:t>PERSPECTIVES</a:t>
              </a:r>
              <a:r>
                <a:rPr lang="en-US" sz="1700" b="1" dirty="0" smtClean="0">
                  <a:solidFill>
                    <a:srgbClr val="FFFFFF"/>
                  </a:solidFill>
                  <a:latin typeface="GT Pressura Mono"/>
                </a:rPr>
                <a:t>/</a:t>
              </a:r>
              <a:endParaRPr lang="en-US" sz="1700" b="1" kern="1200" dirty="0">
                <a:solidFill>
                  <a:srgbClr val="FFFFFF"/>
                </a:solidFill>
                <a:latin typeface="GT Pressura Mono"/>
              </a:endParaRPr>
            </a:p>
          </p:txBody>
        </p:sp>
        <p:sp>
          <p:nvSpPr>
            <p:cNvPr id="100" name="Rectangle 99"/>
            <p:cNvSpPr/>
            <p:nvPr/>
          </p:nvSpPr>
          <p:spPr>
            <a:xfrm>
              <a:off x="5369084" y="1765761"/>
              <a:ext cx="1702367" cy="354641"/>
            </a:xfrm>
            <a:prstGeom prst="rect">
              <a:avLst/>
            </a:prstGeom>
          </p:spPr>
          <p:txBody>
            <a:bodyPr wrap="none">
              <a:spAutoFit/>
            </a:bodyPr>
            <a:lstStyle/>
            <a:p>
              <a:pPr algn="r"/>
              <a:r>
                <a:rPr lang="en-US" sz="1700" b="1" dirty="0" smtClean="0">
                  <a:solidFill>
                    <a:schemeClr val="bg1"/>
                  </a:solidFill>
                  <a:latin typeface="GT Pressura Mono"/>
                </a:rPr>
                <a:t>&lt;</a:t>
              </a:r>
              <a:r>
                <a:rPr lang="en-US" sz="1700" b="1" kern="1200" dirty="0" smtClean="0">
                  <a:solidFill>
                    <a:schemeClr val="bg1"/>
                  </a:solidFill>
                  <a:latin typeface="GT Pressura Mono"/>
                </a:rPr>
                <a:t>PRACTICES&gt;</a:t>
              </a:r>
              <a:endParaRPr lang="en-US" sz="1700" b="1" kern="1200" dirty="0">
                <a:solidFill>
                  <a:schemeClr val="bg1"/>
                </a:solidFill>
                <a:latin typeface="GT Pressura Mono"/>
              </a:endParaRPr>
            </a:p>
          </p:txBody>
        </p:sp>
        <p:sp>
          <p:nvSpPr>
            <p:cNvPr id="87" name="Rectangle 86"/>
            <p:cNvSpPr/>
            <p:nvPr/>
          </p:nvSpPr>
          <p:spPr>
            <a:xfrm>
              <a:off x="3684851" y="3750771"/>
              <a:ext cx="1568722" cy="354641"/>
            </a:xfrm>
            <a:prstGeom prst="rect">
              <a:avLst/>
            </a:prstGeom>
          </p:spPr>
          <p:txBody>
            <a:bodyPr wrap="none">
              <a:spAutoFit/>
            </a:bodyPr>
            <a:lstStyle/>
            <a:p>
              <a:pPr algn="ctr"/>
              <a:r>
                <a:rPr lang="en-US" sz="1700" b="1" dirty="0" smtClean="0">
                  <a:solidFill>
                    <a:schemeClr val="bg1"/>
                  </a:solidFill>
                  <a:latin typeface="GT Pressura Mono"/>
                </a:rPr>
                <a:t>{C</a:t>
              </a:r>
              <a:r>
                <a:rPr lang="en-US" sz="1700" b="1" kern="1200" dirty="0" smtClean="0">
                  <a:solidFill>
                    <a:schemeClr val="bg1"/>
                  </a:solidFill>
                  <a:latin typeface="GT Pressura Mono"/>
                </a:rPr>
                <a:t>ONCEPTS}</a:t>
              </a:r>
              <a:endParaRPr lang="en-US" sz="1700" b="1" kern="1200" dirty="0">
                <a:solidFill>
                  <a:schemeClr val="bg1"/>
                </a:solidFill>
                <a:latin typeface="GT Pressura Mono"/>
              </a:endParaRPr>
            </a:p>
          </p:txBody>
        </p:sp>
      </p:grpSp>
      <p:pic>
        <p:nvPicPr>
          <p:cNvPr id="5" name="Picture 4" descr="Heart_Blue.png"/>
          <p:cNvPicPr>
            <a:picLocks noChangeAspect="1"/>
          </p:cNvPicPr>
          <p:nvPr/>
        </p:nvPicPr>
        <p:blipFill>
          <a:blip r:embed="rId4">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729521" y="2013816"/>
            <a:ext cx="704553" cy="506825"/>
          </a:xfrm>
          <a:prstGeom prst="rect">
            <a:avLst/>
          </a:prstGeom>
        </p:spPr>
      </p:pic>
      <p:pic>
        <p:nvPicPr>
          <p:cNvPr id="6" name="Picture 5" descr="Heart_Orange"/>
          <p:cNvPicPr>
            <a:picLocks noChangeAspect="1"/>
          </p:cNvPicPr>
          <p:nvPr/>
        </p:nvPicPr>
        <p:blipFill>
          <a:blip r:embed="rId5">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7305473" y="11618"/>
            <a:ext cx="742039" cy="533789"/>
          </a:xfrm>
          <a:prstGeom prst="rect">
            <a:avLst/>
          </a:prstGeom>
        </p:spPr>
      </p:pic>
      <p:pic>
        <p:nvPicPr>
          <p:cNvPr id="7" name="Picture 6" descr="Heart.png"/>
          <p:cNvPicPr>
            <a:picLocks noChangeAspect="1"/>
          </p:cNvPicPr>
          <p:nvPr/>
        </p:nvPicPr>
        <p:blipFill>
          <a:blip r:embed="rId6">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7688183" y="2997343"/>
            <a:ext cx="718658" cy="516970"/>
          </a:xfrm>
          <a:prstGeom prst="rect">
            <a:avLst/>
          </a:prstGeom>
        </p:spPr>
      </p:pic>
      <p:sp>
        <p:nvSpPr>
          <p:cNvPr id="40" name="TextBox 39"/>
          <p:cNvSpPr txBox="1"/>
          <p:nvPr/>
        </p:nvSpPr>
        <p:spPr>
          <a:xfrm>
            <a:off x="2012950" y="527050"/>
            <a:ext cx="184666" cy="369332"/>
          </a:xfrm>
          <a:prstGeom prst="rect">
            <a:avLst/>
          </a:prstGeom>
          <a:noFill/>
        </p:spPr>
        <p:txBody>
          <a:bodyPr wrap="none" rtlCol="0">
            <a:spAutoFit/>
          </a:bodyPr>
          <a:lstStyle/>
          <a:p>
            <a:endParaRPr lang="en-US"/>
          </a:p>
        </p:txBody>
      </p:sp>
      <p:sp>
        <p:nvSpPr>
          <p:cNvPr id="44" name="TextBox 43"/>
          <p:cNvSpPr txBox="1"/>
          <p:nvPr/>
        </p:nvSpPr>
        <p:spPr>
          <a:xfrm>
            <a:off x="-3336" y="2520641"/>
            <a:ext cx="2301457" cy="1779120"/>
          </a:xfrm>
          <a:prstGeom prst="rect">
            <a:avLst/>
          </a:prstGeom>
          <a:noFill/>
        </p:spPr>
        <p:txBody>
          <a:bodyPr wrap="square" rtlCol="0">
            <a:spAutoFit/>
          </a:bodyPr>
          <a:lstStyle/>
          <a:p>
            <a:pPr algn="ctr">
              <a:lnSpc>
                <a:spcPts val="2220"/>
              </a:lnSpc>
            </a:pPr>
            <a:r>
              <a:rPr lang="en-US" sz="1600" dirty="0" smtClean="0">
                <a:solidFill>
                  <a:srgbClr val="33AFF7"/>
                </a:solidFill>
                <a:latin typeface="GT Pressura Mono" pitchFamily="2" charset="0"/>
              </a:rPr>
              <a:t>{ Algorithms }</a:t>
            </a:r>
          </a:p>
          <a:p>
            <a:pPr algn="ctr">
              <a:lnSpc>
                <a:spcPts val="2220"/>
              </a:lnSpc>
            </a:pPr>
            <a:r>
              <a:rPr lang="en-US" sz="1600" dirty="0" smtClean="0">
                <a:solidFill>
                  <a:srgbClr val="33AFF7"/>
                </a:solidFill>
                <a:latin typeface="GT Pressura Mono" pitchFamily="2" charset="0"/>
              </a:rPr>
              <a:t>{ Decomposition }</a:t>
            </a:r>
          </a:p>
          <a:p>
            <a:pPr algn="ctr">
              <a:lnSpc>
                <a:spcPts val="2220"/>
              </a:lnSpc>
            </a:pPr>
            <a:r>
              <a:rPr lang="en-US" sz="1600" dirty="0" smtClean="0">
                <a:solidFill>
                  <a:srgbClr val="33AFF7"/>
                </a:solidFill>
                <a:latin typeface="GT Pressura Mono" pitchFamily="2" charset="0"/>
              </a:rPr>
              <a:t>{ Pattern Recognition }</a:t>
            </a:r>
          </a:p>
          <a:p>
            <a:pPr algn="ctr">
              <a:lnSpc>
                <a:spcPts val="2220"/>
              </a:lnSpc>
            </a:pPr>
            <a:r>
              <a:rPr lang="en-US" sz="1600" dirty="0" smtClean="0">
                <a:solidFill>
                  <a:srgbClr val="33AFF7"/>
                </a:solidFill>
                <a:latin typeface="GT Pressura Mono" pitchFamily="2" charset="0"/>
              </a:rPr>
              <a:t>{ Abstraction }</a:t>
            </a:r>
          </a:p>
          <a:p>
            <a:pPr algn="ctr">
              <a:lnSpc>
                <a:spcPts val="2220"/>
              </a:lnSpc>
            </a:pPr>
            <a:r>
              <a:rPr lang="en-US" sz="1600" dirty="0" smtClean="0">
                <a:solidFill>
                  <a:srgbClr val="33AFF7"/>
                </a:solidFill>
                <a:latin typeface="GT Pressura Mono" pitchFamily="2" charset="0"/>
              </a:rPr>
              <a:t>{ Logic }</a:t>
            </a:r>
          </a:p>
          <a:p>
            <a:pPr>
              <a:lnSpc>
                <a:spcPts val="2220"/>
              </a:lnSpc>
            </a:pPr>
            <a:endParaRPr lang="en-US" sz="1700" dirty="0">
              <a:solidFill>
                <a:srgbClr val="33AFF7"/>
              </a:solidFill>
              <a:latin typeface="GT Pressura Mono" pitchFamily="2" charset="0"/>
            </a:endParaRPr>
          </a:p>
        </p:txBody>
      </p:sp>
      <p:sp>
        <p:nvSpPr>
          <p:cNvPr id="45" name="TextBox 44"/>
          <p:cNvSpPr txBox="1"/>
          <p:nvPr/>
        </p:nvSpPr>
        <p:spPr>
          <a:xfrm>
            <a:off x="6581952" y="608400"/>
            <a:ext cx="2212462" cy="1214863"/>
          </a:xfrm>
          <a:prstGeom prst="rect">
            <a:avLst/>
          </a:prstGeom>
          <a:noFill/>
        </p:spPr>
        <p:txBody>
          <a:bodyPr wrap="square" rtlCol="0">
            <a:spAutoFit/>
          </a:bodyPr>
          <a:lstStyle/>
          <a:p>
            <a:pPr algn="ctr">
              <a:lnSpc>
                <a:spcPts val="2220"/>
              </a:lnSpc>
            </a:pPr>
            <a:r>
              <a:rPr lang="en-US" sz="1600" dirty="0" smtClean="0">
                <a:solidFill>
                  <a:schemeClr val="tx2"/>
                </a:solidFill>
                <a:latin typeface="GT Pressura Mono" pitchFamily="2" charset="0"/>
              </a:rPr>
              <a:t>&lt; Planning &gt;</a:t>
            </a:r>
          </a:p>
          <a:p>
            <a:pPr algn="ctr">
              <a:lnSpc>
                <a:spcPts val="2220"/>
              </a:lnSpc>
            </a:pPr>
            <a:r>
              <a:rPr lang="en-US" sz="1600" dirty="0" smtClean="0">
                <a:solidFill>
                  <a:schemeClr val="tx2"/>
                </a:solidFill>
                <a:latin typeface="GT Pressura Mono" pitchFamily="2" charset="0"/>
              </a:rPr>
              <a:t>&lt; Collaborating &gt;</a:t>
            </a:r>
          </a:p>
          <a:p>
            <a:pPr algn="ctr">
              <a:lnSpc>
                <a:spcPts val="2220"/>
              </a:lnSpc>
            </a:pPr>
            <a:r>
              <a:rPr lang="en-US" sz="1600" dirty="0" smtClean="0">
                <a:solidFill>
                  <a:schemeClr val="tx2"/>
                </a:solidFill>
                <a:latin typeface="GT Pressura Mono" pitchFamily="2" charset="0"/>
              </a:rPr>
              <a:t>&lt; Experimenting &gt;</a:t>
            </a:r>
          </a:p>
          <a:p>
            <a:pPr algn="ctr">
              <a:lnSpc>
                <a:spcPts val="2220"/>
              </a:lnSpc>
            </a:pPr>
            <a:r>
              <a:rPr lang="en-US" sz="1600" dirty="0" smtClean="0">
                <a:solidFill>
                  <a:schemeClr val="tx2"/>
                </a:solidFill>
                <a:latin typeface="GT Pressura Mono" pitchFamily="2" charset="0"/>
              </a:rPr>
              <a:t>&lt; Debugging &gt; </a:t>
            </a:r>
            <a:endParaRPr lang="en-US" sz="1600" dirty="0">
              <a:solidFill>
                <a:schemeClr val="tx2"/>
              </a:solidFill>
              <a:latin typeface="GT Pressura Mono" pitchFamily="2" charset="0"/>
            </a:endParaRPr>
          </a:p>
        </p:txBody>
      </p: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9732419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13"/>
        <p:cNvGrpSpPr/>
        <p:nvPr/>
      </p:nvGrpSpPr>
      <p:grpSpPr>
        <a:xfrm>
          <a:off x="0" y="0"/>
          <a:ext cx="0" cy="0"/>
          <a:chOff x="0" y="0"/>
          <a:chExt cx="0" cy="0"/>
        </a:xfrm>
      </p:grpSpPr>
      <p:sp>
        <p:nvSpPr>
          <p:cNvPr id="314" name="Shape 314"/>
          <p:cNvSpPr/>
          <p:nvPr/>
        </p:nvSpPr>
        <p:spPr>
          <a:xfrm flipH="1">
            <a:off x="1608665" y="1964267"/>
            <a:ext cx="5875867" cy="873722"/>
          </a:xfrm>
          <a:prstGeom prst="rect">
            <a:avLst/>
          </a:prstGeom>
          <a:solidFill>
            <a:schemeClr val="lt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marL="0" marR="0" lvl="0" indent="0" algn="ctr" rtl="0">
              <a:spcBef>
                <a:spcPts val="0"/>
              </a:spcBef>
              <a:buNone/>
            </a:pPr>
            <a:r>
              <a:rPr lang="en-CA" sz="4400" b="1" dirty="0" smtClean="0">
                <a:solidFill>
                  <a:schemeClr val="tx1"/>
                </a:solidFill>
                <a:latin typeface="GT Pressura Mono" pitchFamily="2" charset="0"/>
                <a:ea typeface="Calibri"/>
                <a:cs typeface="Calibri"/>
                <a:sym typeface="Calibri"/>
              </a:rPr>
              <a:t>Concepts</a:t>
            </a:r>
            <a:endParaRPr sz="4400" b="1" dirty="0">
              <a:solidFill>
                <a:schemeClr val="tx1"/>
              </a:solidFill>
              <a:latin typeface="GT Pressura Mono" pitchFamily="2" charset="0"/>
              <a:ea typeface="Calibri"/>
              <a:cs typeface="Calibri"/>
              <a:sym typeface="Calibri"/>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50"/>
        <p:cNvGrpSpPr/>
        <p:nvPr/>
      </p:nvGrpSpPr>
      <p:grpSpPr>
        <a:xfrm>
          <a:off x="0" y="0"/>
          <a:ext cx="0" cy="0"/>
          <a:chOff x="0" y="0"/>
          <a:chExt cx="0" cy="0"/>
        </a:xfrm>
      </p:grpSpPr>
      <p:sp>
        <p:nvSpPr>
          <p:cNvPr id="254" name="Shape 254"/>
          <p:cNvSpPr txBox="1"/>
          <p:nvPr/>
        </p:nvSpPr>
        <p:spPr>
          <a:xfrm>
            <a:off x="376050" y="2124382"/>
            <a:ext cx="1983000" cy="646200"/>
          </a:xfrm>
          <a:prstGeom prst="rect">
            <a:avLst/>
          </a:prstGeom>
          <a:noFill/>
          <a:ln>
            <a:noFill/>
          </a:ln>
        </p:spPr>
        <p:txBody>
          <a:bodyPr lIns="91425" tIns="45700" rIns="91425" bIns="45700" anchor="t" anchorCtr="0">
            <a:noAutofit/>
          </a:bodyPr>
          <a:lstStyle/>
          <a:p>
            <a:pPr marL="0" marR="0" lvl="0" indent="0" algn="l" rtl="0">
              <a:spcBef>
                <a:spcPts val="0"/>
              </a:spcBef>
              <a:buNone/>
            </a:pPr>
            <a:endParaRPr sz="2400">
              <a:solidFill>
                <a:schemeClr val="dk1"/>
              </a:solidFill>
            </a:endParaRPr>
          </a:p>
        </p:txBody>
      </p:sp>
      <p:sp>
        <p:nvSpPr>
          <p:cNvPr id="7" name="TextBox 6"/>
          <p:cNvSpPr txBox="1"/>
          <p:nvPr/>
        </p:nvSpPr>
        <p:spPr>
          <a:xfrm>
            <a:off x="4540250" y="329880"/>
            <a:ext cx="4603750" cy="3908762"/>
          </a:xfrm>
          <a:prstGeom prst="rect">
            <a:avLst/>
          </a:prstGeom>
          <a:noFill/>
        </p:spPr>
        <p:txBody>
          <a:bodyPr wrap="square" rtlCol="0">
            <a:spAutoFit/>
          </a:bodyPr>
          <a:lstStyle/>
          <a:p>
            <a:pPr algn="ctr">
              <a:buSzPct val="25000"/>
            </a:pPr>
            <a:r>
              <a:rPr lang="en-US" sz="3600" b="1" u="sng" dirty="0" smtClean="0">
                <a:solidFill>
                  <a:schemeClr val="bg1"/>
                </a:solidFill>
              </a:rPr>
              <a:t>Algorithm</a:t>
            </a:r>
          </a:p>
          <a:p>
            <a:pPr algn="ctr">
              <a:buSzPct val="25000"/>
            </a:pPr>
            <a:endParaRPr lang="en-US" sz="3200" u="sng" dirty="0" smtClean="0">
              <a:solidFill>
                <a:schemeClr val="bg1"/>
              </a:solidFill>
            </a:endParaRPr>
          </a:p>
          <a:p>
            <a:pPr algn="ctr">
              <a:buSzPct val="25000"/>
            </a:pPr>
            <a:r>
              <a:rPr lang="en-US" sz="3600" dirty="0" smtClean="0">
                <a:solidFill>
                  <a:schemeClr val="bg1"/>
                </a:solidFill>
              </a:rPr>
              <a:t>A series of </a:t>
            </a:r>
            <a:br>
              <a:rPr lang="en-US" sz="3600" dirty="0" smtClean="0">
                <a:solidFill>
                  <a:schemeClr val="bg1"/>
                </a:solidFill>
              </a:rPr>
            </a:br>
            <a:r>
              <a:rPr lang="en-US" sz="3600" b="1" i="1" dirty="0" smtClean="0">
                <a:ln>
                  <a:solidFill>
                    <a:schemeClr val="bg2"/>
                  </a:solidFill>
                </a:ln>
                <a:solidFill>
                  <a:schemeClr val="bg1"/>
                </a:solidFill>
              </a:rPr>
              <a:t>step-by-step </a:t>
            </a:r>
            <a:r>
              <a:rPr lang="en-US" sz="3600" dirty="0" smtClean="0">
                <a:solidFill>
                  <a:schemeClr val="bg1"/>
                </a:solidFill>
              </a:rPr>
              <a:t>instructions</a:t>
            </a:r>
          </a:p>
          <a:p>
            <a:pPr algn="ctr">
              <a:buSzPct val="25000"/>
            </a:pPr>
            <a:endParaRPr lang="en-US" sz="3600" dirty="0" smtClean="0">
              <a:solidFill>
                <a:schemeClr val="bg1"/>
              </a:solidFill>
            </a:endParaRPr>
          </a:p>
          <a:p>
            <a:pPr algn="ctr">
              <a:buSzPct val="25000"/>
            </a:pPr>
            <a:endParaRPr lang="en-US" sz="3600" dirty="0" smtClean="0">
              <a:solidFill>
                <a:schemeClr val="bg1"/>
              </a:solidFill>
            </a:endParaRPr>
          </a:p>
        </p:txBody>
      </p:sp>
      <p:pic>
        <p:nvPicPr>
          <p:cNvPr id="10" name="Picture 9" descr="Picture2.jpg"/>
          <p:cNvPicPr>
            <a:picLocks noChangeAspect="1"/>
          </p:cNvPicPr>
          <p:nvPr/>
        </p:nvPicPr>
        <p:blipFill>
          <a:blip r:embed="rId3"/>
          <a:stretch>
            <a:fillRect/>
          </a:stretch>
        </p:blipFill>
        <p:spPr>
          <a:xfrm rot="21121897">
            <a:off x="482580" y="471052"/>
            <a:ext cx="2182244" cy="2089383"/>
          </a:xfrm>
          <a:prstGeom prst="rect">
            <a:avLst/>
          </a:prstGeom>
          <a:ln>
            <a:noFill/>
          </a:ln>
          <a:effectLst>
            <a:outerShdw blurRad="292100" dist="139700" dir="2700000" algn="tl" rotWithShape="0">
              <a:srgbClr val="333333">
                <a:alpha val="65000"/>
              </a:srgbClr>
            </a:outerShdw>
          </a:effectLst>
        </p:spPr>
      </p:pic>
      <p:pic>
        <p:nvPicPr>
          <p:cNvPr id="252" name="Shape 252"/>
          <p:cNvPicPr preferRelativeResize="0"/>
          <p:nvPr/>
        </p:nvPicPr>
        <p:blipFill rotWithShape="1">
          <a:blip r:embed="rId4">
            <a:alphaModFix/>
          </a:blip>
          <a:srcRect/>
          <a:stretch/>
        </p:blipFill>
        <p:spPr>
          <a:xfrm rot="381578">
            <a:off x="1966402" y="2452605"/>
            <a:ext cx="2034621" cy="213928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4445000" y="206375"/>
            <a:ext cx="4698899" cy="38076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lt1"/>
              </a:buClr>
              <a:buSzPct val="25000"/>
              <a:buFont typeface="Arial"/>
              <a:buNone/>
            </a:pPr>
            <a:r>
              <a:rPr lang="en" sz="4000" b="1" i="0" u="sng" strike="noStrike" cap="none" dirty="0" smtClean="0">
                <a:solidFill>
                  <a:schemeClr val="lt1"/>
                </a:solidFill>
                <a:latin typeface="GT Pressura Mono" pitchFamily="2" charset="0"/>
                <a:sym typeface="Arial"/>
              </a:rPr>
              <a:t>Decomposition</a:t>
            </a:r>
          </a:p>
          <a:p>
            <a:pPr marL="0" marR="0" lvl="0" indent="0" algn="ctr" rtl="0">
              <a:spcBef>
                <a:spcPts val="0"/>
              </a:spcBef>
              <a:spcAft>
                <a:spcPts val="0"/>
              </a:spcAft>
              <a:buClr>
                <a:schemeClr val="lt1"/>
              </a:buClr>
              <a:buSzPct val="25000"/>
              <a:buFont typeface="Arial"/>
              <a:buNone/>
            </a:pPr>
            <a:r>
              <a:rPr lang="en-CA" sz="3600" dirty="0" smtClean="0">
                <a:latin typeface="GT Pressura Mono" pitchFamily="2" charset="0"/>
              </a:rPr>
              <a:t/>
            </a:r>
            <a:br>
              <a:rPr lang="en-CA" sz="3600" dirty="0" smtClean="0">
                <a:latin typeface="GT Pressura Mono" pitchFamily="2" charset="0"/>
              </a:rPr>
            </a:br>
            <a:r>
              <a:rPr lang="en-CA" sz="3600" dirty="0" smtClean="0">
                <a:latin typeface="GT Pressura Mono" pitchFamily="2" charset="0"/>
              </a:rPr>
              <a:t>Breaking down a</a:t>
            </a:r>
          </a:p>
          <a:p>
            <a:pPr marL="0" marR="0" lvl="0" indent="0" algn="ctr" rtl="0">
              <a:spcBef>
                <a:spcPts val="0"/>
              </a:spcBef>
              <a:spcAft>
                <a:spcPts val="0"/>
              </a:spcAft>
              <a:buClr>
                <a:schemeClr val="lt1"/>
              </a:buClr>
              <a:buSzPct val="25000"/>
              <a:buFont typeface="Arial"/>
              <a:buNone/>
            </a:pPr>
            <a:r>
              <a:rPr lang="en-CA" sz="3600" b="1" i="1" dirty="0" smtClean="0">
                <a:ln>
                  <a:solidFill>
                    <a:schemeClr val="bg2"/>
                  </a:solidFill>
                </a:ln>
                <a:solidFill>
                  <a:srgbClr val="FFFFFF"/>
                </a:solidFill>
                <a:latin typeface="GT Pressura Mono" pitchFamily="2" charset="0"/>
              </a:rPr>
              <a:t>complex </a:t>
            </a:r>
            <a:r>
              <a:rPr lang="en-CA" sz="3600" dirty="0" smtClean="0">
                <a:latin typeface="GT Pressura Mono" pitchFamily="2" charset="0"/>
              </a:rPr>
              <a:t>problem</a:t>
            </a:r>
            <a:r>
              <a:rPr lang="en-CA" sz="3600" dirty="0" smtClean="0">
                <a:latin typeface="GT Pressura Mono" pitchFamily="2" charset="0"/>
              </a:rPr>
              <a:t> </a:t>
            </a:r>
          </a:p>
          <a:p>
            <a:pPr marL="0" marR="0" lvl="0" indent="0" algn="ctr" rtl="0">
              <a:spcBef>
                <a:spcPts val="0"/>
              </a:spcBef>
              <a:spcAft>
                <a:spcPts val="0"/>
              </a:spcAft>
              <a:buClr>
                <a:schemeClr val="lt1"/>
              </a:buClr>
              <a:buSzPct val="25000"/>
              <a:buFont typeface="Arial"/>
              <a:buNone/>
            </a:pPr>
            <a:r>
              <a:rPr lang="en-CA" sz="3600" dirty="0" smtClean="0">
                <a:latin typeface="GT Pressura Mono" pitchFamily="2" charset="0"/>
              </a:rPr>
              <a:t>into </a:t>
            </a:r>
            <a:r>
              <a:rPr lang="en-CA" sz="3600" b="1" i="1" dirty="0" smtClean="0">
                <a:ln>
                  <a:solidFill>
                    <a:schemeClr val="bg2"/>
                  </a:solidFill>
                </a:ln>
                <a:solidFill>
                  <a:srgbClr val="FFFFFF"/>
                </a:solidFill>
                <a:latin typeface="GT Pressura Mono" pitchFamily="2" charset="0"/>
              </a:rPr>
              <a:t>simpler</a:t>
            </a:r>
            <a:r>
              <a:rPr lang="en-CA" sz="3600" dirty="0" smtClean="0">
                <a:solidFill>
                  <a:schemeClr val="bg2"/>
                </a:solidFill>
                <a:latin typeface="GT Pressura Mono" pitchFamily="2" charset="0"/>
              </a:rPr>
              <a:t> </a:t>
            </a:r>
            <a:r>
              <a:rPr lang="en-CA" sz="3600" dirty="0" smtClean="0">
                <a:latin typeface="GT Pressura Mono" pitchFamily="2" charset="0"/>
              </a:rPr>
              <a:t>parts</a:t>
            </a:r>
          </a:p>
          <a:p>
            <a:pPr marL="0" marR="0" lvl="0" indent="0" algn="ctr" rtl="0">
              <a:spcBef>
                <a:spcPts val="0"/>
              </a:spcBef>
              <a:spcAft>
                <a:spcPts val="0"/>
              </a:spcAft>
              <a:buClr>
                <a:schemeClr val="lt1"/>
              </a:buClr>
              <a:buSzPct val="25000"/>
              <a:buFont typeface="Arial"/>
              <a:buNone/>
            </a:pPr>
            <a:endParaRPr lang="en-CA" sz="4000" dirty="0" smtClean="0"/>
          </a:p>
          <a:p>
            <a:pPr marL="0" marR="0" lvl="0" indent="0" algn="ctr" rtl="0">
              <a:spcBef>
                <a:spcPts val="0"/>
              </a:spcBef>
              <a:spcAft>
                <a:spcPts val="0"/>
              </a:spcAft>
              <a:buClr>
                <a:schemeClr val="lt1"/>
              </a:buClr>
              <a:buSzPct val="25000"/>
              <a:buFont typeface="Arial"/>
              <a:buNone/>
            </a:pPr>
            <a:endParaRPr sz="4000" b="1" dirty="0" smtClean="0"/>
          </a:p>
          <a:p>
            <a:pPr marL="0" marR="0" lvl="0" indent="0" algn="ctr" rtl="0">
              <a:spcBef>
                <a:spcPts val="480"/>
              </a:spcBef>
              <a:spcAft>
                <a:spcPts val="0"/>
              </a:spcAft>
              <a:buClr>
                <a:schemeClr val="lt1"/>
              </a:buClr>
              <a:buSzPct val="25000"/>
              <a:buFont typeface="Arial"/>
              <a:buNone/>
            </a:pPr>
            <a:endParaRPr sz="4000" dirty="0"/>
          </a:p>
          <a:p>
            <a:pPr marL="0" marR="0" lvl="0" indent="0" algn="ctr" rtl="0">
              <a:spcBef>
                <a:spcPts val="480"/>
              </a:spcBef>
              <a:buClr>
                <a:schemeClr val="lt1"/>
              </a:buClr>
              <a:buSzPct val="25000"/>
              <a:buFont typeface="Arial"/>
              <a:buNone/>
            </a:pPr>
            <a:endParaRPr sz="2800" b="0" i="0" u="none" strike="noStrike" cap="none" dirty="0">
              <a:solidFill>
                <a:schemeClr val="lt1"/>
              </a:solidFill>
              <a:latin typeface="Arial"/>
              <a:ea typeface="Arial"/>
              <a:cs typeface="Arial"/>
              <a:sym typeface="Arial"/>
            </a:endParaRPr>
          </a:p>
        </p:txBody>
      </p:sp>
      <p:sp>
        <p:nvSpPr>
          <p:cNvPr id="261" name="Shape 261"/>
          <p:cNvSpPr txBox="1"/>
          <p:nvPr/>
        </p:nvSpPr>
        <p:spPr>
          <a:xfrm>
            <a:off x="559836" y="407542"/>
            <a:ext cx="3437397" cy="622874"/>
          </a:xfrm>
          <a:prstGeom prst="rect">
            <a:avLst/>
          </a:prstGeom>
          <a:noFill/>
          <a:ln>
            <a:noFill/>
          </a:ln>
        </p:spPr>
        <p:txBody>
          <a:bodyPr lIns="91425" tIns="45700" rIns="91425" bIns="45700" anchor="t" anchorCtr="0">
            <a:noAutofit/>
          </a:bodyPr>
          <a:lstStyle/>
          <a:p>
            <a:pPr marL="0" marR="0" lvl="0" indent="0" algn="l" rtl="0">
              <a:spcBef>
                <a:spcPts val="0"/>
              </a:spcBef>
              <a:buNone/>
            </a:pPr>
            <a:r>
              <a:rPr lang="en-CA" sz="2800" dirty="0" smtClean="0">
                <a:solidFill>
                  <a:schemeClr val="accent4"/>
                </a:solidFill>
                <a:latin typeface="GT Pressura Mono" pitchFamily="2" charset="0"/>
                <a:ea typeface="Calibri"/>
                <a:cs typeface="Calibri"/>
                <a:sym typeface="Calibri"/>
              </a:rPr>
              <a:t>Teach the class…</a:t>
            </a:r>
            <a:endParaRPr sz="2800" dirty="0">
              <a:solidFill>
                <a:schemeClr val="accent4"/>
              </a:solidFill>
              <a:latin typeface="GT Pressura Mono" pitchFamily="2" charset="0"/>
              <a:ea typeface="Calibri"/>
              <a:cs typeface="Calibri"/>
              <a:sym typeface="Calibri"/>
            </a:endParaRPr>
          </a:p>
        </p:txBody>
      </p:sp>
      <p:sp>
        <p:nvSpPr>
          <p:cNvPr id="263" name="Shape 263"/>
          <p:cNvSpPr txBox="1"/>
          <p:nvPr/>
        </p:nvSpPr>
        <p:spPr>
          <a:xfrm>
            <a:off x="44650" y="776875"/>
            <a:ext cx="2229600" cy="15984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800" dirty="0">
              <a:solidFill>
                <a:schemeClr val="dk1"/>
              </a:solidFill>
              <a:latin typeface="Calibri"/>
              <a:ea typeface="Calibri"/>
              <a:cs typeface="Calibri"/>
              <a:sym typeface="Calibri"/>
            </a:endParaRPr>
          </a:p>
        </p:txBody>
      </p:sp>
      <p:pic>
        <p:nvPicPr>
          <p:cNvPr id="8" name="Picture 7" descr="todo_list_v5.png"/>
          <p:cNvPicPr>
            <a:picLocks noChangeAspect="1"/>
          </p:cNvPicPr>
          <p:nvPr/>
        </p:nvPicPr>
        <p:blipFill>
          <a:blip r:embed="rId3"/>
          <a:stretch>
            <a:fillRect/>
          </a:stretch>
        </p:blipFill>
        <p:spPr>
          <a:xfrm>
            <a:off x="1270070" y="1265549"/>
            <a:ext cx="1956455" cy="295071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5" name="Picture 24" descr="Illustration_Smile_Blue.png"/>
          <p:cNvPicPr>
            <a:picLocks noChangeAspect="1"/>
          </p:cNvPicPr>
          <p:nvPr/>
        </p:nvPicPr>
        <p:blipFill>
          <a:blip r:embed="rId3"/>
          <a:stretch>
            <a:fillRect/>
          </a:stretch>
        </p:blipFill>
        <p:spPr>
          <a:xfrm>
            <a:off x="3662352" y="2013816"/>
            <a:ext cx="2114008" cy="1242012"/>
          </a:xfrm>
          <a:prstGeom prst="rect">
            <a:avLst/>
          </a:prstGeom>
        </p:spPr>
      </p:pic>
      <p:sp>
        <p:nvSpPr>
          <p:cNvPr id="17" name="Rectangle 8"/>
          <p:cNvSpPr/>
          <p:nvPr/>
        </p:nvSpPr>
        <p:spPr>
          <a:xfrm>
            <a:off x="1773288" y="961902"/>
            <a:ext cx="499721" cy="194856"/>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1" name="Rectangle 8"/>
          <p:cNvSpPr/>
          <p:nvPr/>
        </p:nvSpPr>
        <p:spPr>
          <a:xfrm rot="5400000">
            <a:off x="1822281" y="413841"/>
            <a:ext cx="125796" cy="70200"/>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3733 h 13733"/>
              <a:gd name="connsiteX1" fmla="*/ 20611 w 20611"/>
              <a:gd name="connsiteY1" fmla="*/ 1837 h 13733"/>
              <a:gd name="connsiteX2" fmla="*/ 0 w 20611"/>
              <a:gd name="connsiteY2" fmla="*/ 13733 h 13733"/>
            </a:gdLst>
            <a:ahLst/>
            <a:cxnLst>
              <a:cxn ang="0">
                <a:pos x="connsiteX0" y="connsiteY0"/>
              </a:cxn>
              <a:cxn ang="0">
                <a:pos x="connsiteX1" y="connsiteY1"/>
              </a:cxn>
              <a:cxn ang="0">
                <a:pos x="connsiteX2" y="connsiteY2"/>
              </a:cxn>
            </a:cxnLst>
            <a:rect l="l" t="t" r="r" b="b"/>
            <a:pathLst>
              <a:path w="20611" h="13733">
                <a:moveTo>
                  <a:pt x="0" y="13733"/>
                </a:moveTo>
                <a:cubicBezTo>
                  <a:pt x="1785" y="3977"/>
                  <a:pt x="7493" y="-3646"/>
                  <a:pt x="20611" y="1837"/>
                </a:cubicBezTo>
                <a:cubicBezTo>
                  <a:pt x="12492" y="1669"/>
                  <a:pt x="6581" y="1256"/>
                  <a:pt x="0" y="13733"/>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8" name="Rectangle 8"/>
          <p:cNvSpPr/>
          <p:nvPr/>
        </p:nvSpPr>
        <p:spPr>
          <a:xfrm>
            <a:off x="5122970" y="339503"/>
            <a:ext cx="575012" cy="226505"/>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2" name="Rectangle 8"/>
          <p:cNvSpPr/>
          <p:nvPr/>
        </p:nvSpPr>
        <p:spPr>
          <a:xfrm>
            <a:off x="2795993" y="4209743"/>
            <a:ext cx="473915" cy="210312"/>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5" name="Rectangle 8"/>
          <p:cNvSpPr/>
          <p:nvPr/>
        </p:nvSpPr>
        <p:spPr>
          <a:xfrm>
            <a:off x="4272463" y="4410495"/>
            <a:ext cx="538600" cy="197541"/>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94" name="TextBox 93"/>
          <p:cNvSpPr txBox="1"/>
          <p:nvPr/>
        </p:nvSpPr>
        <p:spPr>
          <a:xfrm>
            <a:off x="7012549" y="3571637"/>
            <a:ext cx="2069926" cy="932734"/>
          </a:xfrm>
          <a:prstGeom prst="rect">
            <a:avLst/>
          </a:prstGeom>
          <a:noFill/>
        </p:spPr>
        <p:txBody>
          <a:bodyPr wrap="square" rtlCol="0">
            <a:spAutoFit/>
          </a:bodyPr>
          <a:lstStyle/>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Expressing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Understanding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Connecting </a:t>
            </a:r>
            <a:r>
              <a:rPr lang="en-US" sz="1600" dirty="0" smtClean="0">
                <a:solidFill>
                  <a:srgbClr val="FF8939"/>
                </a:solidFill>
                <a:latin typeface="GT Pressura Mono" pitchFamily="2" charset="0"/>
              </a:rPr>
              <a:t>/</a:t>
            </a:r>
            <a:r>
              <a:rPr lang="en-US" sz="1600" dirty="0" smtClean="0">
                <a:solidFill>
                  <a:srgbClr val="7F7F7F"/>
                </a:solidFill>
                <a:latin typeface="GT Pressura Mono" pitchFamily="2" charset="0"/>
              </a:rPr>
              <a:t> </a:t>
            </a:r>
            <a:endParaRPr lang="en-US" sz="1600" dirty="0">
              <a:solidFill>
                <a:srgbClr val="7F7F7F"/>
              </a:solidFill>
              <a:latin typeface="GT Pressura Mono" pitchFamily="2" charset="0"/>
            </a:endParaRPr>
          </a:p>
        </p:txBody>
      </p:sp>
      <p:sp>
        <p:nvSpPr>
          <p:cNvPr id="36" name="TextBox 35"/>
          <p:cNvSpPr txBox="1"/>
          <p:nvPr/>
        </p:nvSpPr>
        <p:spPr>
          <a:xfrm>
            <a:off x="-18243" y="544185"/>
            <a:ext cx="3288151"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 Computational</a:t>
            </a:r>
            <a:endParaRPr lang="en-US" sz="3000" cap="small" dirty="0">
              <a:solidFill>
                <a:schemeClr val="bg1"/>
              </a:solidFill>
              <a:latin typeface="GT Pressura Mono" pitchFamily="2" charset="0"/>
            </a:endParaRPr>
          </a:p>
        </p:txBody>
      </p:sp>
      <p:sp>
        <p:nvSpPr>
          <p:cNvPr id="37" name="TextBox 36"/>
          <p:cNvSpPr txBox="1"/>
          <p:nvPr/>
        </p:nvSpPr>
        <p:spPr>
          <a:xfrm>
            <a:off x="-3336" y="1187185"/>
            <a:ext cx="2389572"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 Thinking</a:t>
            </a:r>
            <a:endParaRPr lang="en-US" sz="3000" cap="small" dirty="0">
              <a:solidFill>
                <a:schemeClr val="bg1"/>
              </a:solidFill>
              <a:latin typeface="GT Pressura Mono" pitchFamily="2" charset="0"/>
            </a:endParaRPr>
          </a:p>
        </p:txBody>
      </p:sp>
      <p:grpSp>
        <p:nvGrpSpPr>
          <p:cNvPr id="2" name="Group 68"/>
          <p:cNvGrpSpPr/>
          <p:nvPr/>
        </p:nvGrpSpPr>
        <p:grpSpPr>
          <a:xfrm>
            <a:off x="2323752" y="265908"/>
            <a:ext cx="4750321" cy="4339659"/>
            <a:chOff x="3684851" y="1195383"/>
            <a:chExt cx="4759692" cy="4348218"/>
          </a:xfrm>
        </p:grpSpPr>
        <p:sp>
          <p:nvSpPr>
            <p:cNvPr id="70" name="Freeform 69"/>
            <p:cNvSpPr/>
            <p:nvPr/>
          </p:nvSpPr>
          <p:spPr>
            <a:xfrm>
              <a:off x="3747458" y="2613304"/>
              <a:ext cx="2116129" cy="2893678"/>
            </a:xfrm>
            <a:custGeom>
              <a:avLst/>
              <a:gdLst>
                <a:gd name="connsiteX0" fmla="*/ 956854 w 1399483"/>
                <a:gd name="connsiteY0" fmla="*/ 0 h 1913708"/>
                <a:gd name="connsiteX1" fmla="*/ 1329305 w 1399483"/>
                <a:gd name="connsiteY1" fmla="*/ 75194 h 1913708"/>
                <a:gd name="connsiteX2" fmla="*/ 1399483 w 1399483"/>
                <a:gd name="connsiteY2" fmla="*/ 109001 h 1913708"/>
                <a:gd name="connsiteX3" fmla="*/ 1314604 w 1399483"/>
                <a:gd name="connsiteY3" fmla="*/ 174068 h 1913708"/>
                <a:gd name="connsiteX4" fmla="*/ 956854 w 1399483"/>
                <a:gd name="connsiteY4" fmla="*/ 956855 h 1913708"/>
                <a:gd name="connsiteX5" fmla="*/ 958129 w 1399483"/>
                <a:gd name="connsiteY5" fmla="*/ 982104 h 1913708"/>
                <a:gd name="connsiteX6" fmla="*/ 958130 w 1399483"/>
                <a:gd name="connsiteY6" fmla="*/ 982104 h 1913708"/>
                <a:gd name="connsiteX7" fmla="*/ 962200 w 1399483"/>
                <a:gd name="connsiteY7" fmla="*/ 1062700 h 1913708"/>
                <a:gd name="connsiteX8" fmla="*/ 1324045 w 1399483"/>
                <a:gd name="connsiteY8" fmla="*/ 1747721 h 1913708"/>
                <a:gd name="connsiteX9" fmla="*/ 1399377 w 1399483"/>
                <a:gd name="connsiteY9" fmla="*/ 1804758 h 1913708"/>
                <a:gd name="connsiteX10" fmla="*/ 1329305 w 1399483"/>
                <a:gd name="connsiteY10" fmla="*/ 1838514 h 1913708"/>
                <a:gd name="connsiteX11" fmla="*/ 956854 w 1399483"/>
                <a:gd name="connsiteY11" fmla="*/ 1913708 h 1913708"/>
                <a:gd name="connsiteX12" fmla="*/ 0 w 1399483"/>
                <a:gd name="connsiteY12" fmla="*/ 956854 h 1913708"/>
                <a:gd name="connsiteX13" fmla="*/ 956854 w 1399483"/>
                <a:gd name="connsiteY13" fmla="*/ 0 h 191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9483" h="1913708">
                  <a:moveTo>
                    <a:pt x="956854" y="0"/>
                  </a:moveTo>
                  <a:cubicBezTo>
                    <a:pt x="1088968" y="0"/>
                    <a:pt x="1214829" y="26775"/>
                    <a:pt x="1329305" y="75194"/>
                  </a:cubicBezTo>
                  <a:lnTo>
                    <a:pt x="1399483" y="109001"/>
                  </a:lnTo>
                  <a:lnTo>
                    <a:pt x="1314604" y="174068"/>
                  </a:lnTo>
                  <a:cubicBezTo>
                    <a:pt x="1095471" y="363888"/>
                    <a:pt x="956854" y="644184"/>
                    <a:pt x="956854" y="956855"/>
                  </a:cubicBezTo>
                  <a:lnTo>
                    <a:pt x="958129" y="982104"/>
                  </a:lnTo>
                  <a:lnTo>
                    <a:pt x="958130" y="982104"/>
                  </a:lnTo>
                  <a:lnTo>
                    <a:pt x="962200" y="1062700"/>
                  </a:lnTo>
                  <a:cubicBezTo>
                    <a:pt x="990033" y="1336762"/>
                    <a:pt x="1124766" y="1579220"/>
                    <a:pt x="1324045" y="1747721"/>
                  </a:cubicBezTo>
                  <a:lnTo>
                    <a:pt x="1399377" y="1804758"/>
                  </a:lnTo>
                  <a:lnTo>
                    <a:pt x="1329305" y="1838514"/>
                  </a:lnTo>
                  <a:cubicBezTo>
                    <a:pt x="1214829" y="1886933"/>
                    <a:pt x="1088968" y="1913708"/>
                    <a:pt x="956854" y="1913708"/>
                  </a:cubicBezTo>
                  <a:cubicBezTo>
                    <a:pt x="428398" y="1913708"/>
                    <a:pt x="0" y="1485310"/>
                    <a:pt x="0" y="956854"/>
                  </a:cubicBezTo>
                  <a:cubicBezTo>
                    <a:pt x="0" y="428398"/>
                    <a:pt x="428398" y="0"/>
                    <a:pt x="956854" y="0"/>
                  </a:cubicBezTo>
                  <a:close/>
                </a:path>
              </a:pathLst>
            </a:custGeom>
            <a:solidFill>
              <a:schemeClr val="tx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1" name="Freeform 70"/>
            <p:cNvSpPr/>
            <p:nvPr/>
          </p:nvSpPr>
          <p:spPr>
            <a:xfrm>
              <a:off x="5555905" y="2877319"/>
              <a:ext cx="2888638" cy="2666282"/>
            </a:xfrm>
            <a:custGeom>
              <a:avLst/>
              <a:gdLst>
                <a:gd name="connsiteX0" fmla="*/ 1467058 w 1910375"/>
                <a:gd name="connsiteY0" fmla="*/ 0 h 1763322"/>
                <a:gd name="connsiteX1" fmla="*/ 1488507 w 1910375"/>
                <a:gd name="connsiteY1" fmla="*/ 13030 h 1763322"/>
                <a:gd name="connsiteX2" fmla="*/ 1910375 w 1910375"/>
                <a:gd name="connsiteY2" fmla="*/ 806468 h 1763322"/>
                <a:gd name="connsiteX3" fmla="*/ 953521 w 1910375"/>
                <a:gd name="connsiteY3" fmla="*/ 1763322 h 1763322"/>
                <a:gd name="connsiteX4" fmla="*/ 1607 w 1910375"/>
                <a:gd name="connsiteY4" fmla="*/ 904301 h 1763322"/>
                <a:gd name="connsiteX5" fmla="*/ 0 w 1910375"/>
                <a:gd name="connsiteY5" fmla="*/ 872480 h 1763322"/>
                <a:gd name="connsiteX6" fmla="*/ 56314 w 1910375"/>
                <a:gd name="connsiteY6" fmla="*/ 898762 h 1763322"/>
                <a:gd name="connsiteX7" fmla="*/ 435907 w 1910375"/>
                <a:gd name="connsiteY7" fmla="*/ 970569 h 1763322"/>
                <a:gd name="connsiteX8" fmla="*/ 929359 w 1910375"/>
                <a:gd name="connsiteY8" fmla="*/ 845622 h 1763322"/>
                <a:gd name="connsiteX9" fmla="*/ 952247 w 1910375"/>
                <a:gd name="connsiteY9" fmla="*/ 831718 h 1763322"/>
                <a:gd name="connsiteX10" fmla="*/ 952247 w 1910375"/>
                <a:gd name="connsiteY10" fmla="*/ 831717 h 1763322"/>
                <a:gd name="connsiteX11" fmla="*/ 1014713 w 1910375"/>
                <a:gd name="connsiteY11" fmla="*/ 793768 h 1763322"/>
                <a:gd name="connsiteX12" fmla="*/ 1462820 w 1910375"/>
                <a:gd name="connsiteY12" fmla="*/ 67189 h 1763322"/>
                <a:gd name="connsiteX13" fmla="*/ 1467058 w 1910375"/>
                <a:gd name="connsiteY13" fmla="*/ 0 h 17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2">
                  <a:moveTo>
                    <a:pt x="1467058" y="0"/>
                  </a:moveTo>
                  <a:lnTo>
                    <a:pt x="1488507" y="13030"/>
                  </a:lnTo>
                  <a:cubicBezTo>
                    <a:pt x="1743032" y="184983"/>
                    <a:pt x="1910375" y="476183"/>
                    <a:pt x="1910375" y="806468"/>
                  </a:cubicBezTo>
                  <a:cubicBezTo>
                    <a:pt x="1910375" y="1334924"/>
                    <a:pt x="1481977" y="1763322"/>
                    <a:pt x="953521" y="1763322"/>
                  </a:cubicBezTo>
                  <a:cubicBezTo>
                    <a:pt x="458094" y="1763322"/>
                    <a:pt x="50608" y="1386801"/>
                    <a:pt x="1607" y="904301"/>
                  </a:cubicBezTo>
                  <a:lnTo>
                    <a:pt x="0" y="872480"/>
                  </a:lnTo>
                  <a:lnTo>
                    <a:pt x="56314" y="898762"/>
                  </a:lnTo>
                  <a:cubicBezTo>
                    <a:pt x="173850" y="945109"/>
                    <a:pt x="301905" y="970569"/>
                    <a:pt x="435907" y="970569"/>
                  </a:cubicBezTo>
                  <a:cubicBezTo>
                    <a:pt x="614577" y="970569"/>
                    <a:pt x="782674" y="925307"/>
                    <a:pt x="929359" y="845622"/>
                  </a:cubicBezTo>
                  <a:lnTo>
                    <a:pt x="952247" y="831718"/>
                  </a:lnTo>
                  <a:lnTo>
                    <a:pt x="952247" y="831717"/>
                  </a:lnTo>
                  <a:lnTo>
                    <a:pt x="1014713" y="793768"/>
                  </a:lnTo>
                  <a:cubicBezTo>
                    <a:pt x="1255665" y="630984"/>
                    <a:pt x="1424401" y="369424"/>
                    <a:pt x="1462820" y="67189"/>
                  </a:cubicBezTo>
                  <a:lnTo>
                    <a:pt x="1467058" y="0"/>
                  </a:lnTo>
                  <a:close/>
                </a:path>
              </a:pathLst>
            </a:custGeom>
            <a:solidFill>
              <a:schemeClr val="tx2"/>
            </a:solidFill>
            <a:ln w="127000" cap="rnd" cmpd="sng">
              <a:solidFill>
                <a:schemeClr val="tx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3" name="Freeform 72"/>
            <p:cNvSpPr/>
            <p:nvPr/>
          </p:nvSpPr>
          <p:spPr>
            <a:xfrm>
              <a:off x="4672514" y="1195383"/>
              <a:ext cx="2888638" cy="2666284"/>
            </a:xfrm>
            <a:custGeom>
              <a:avLst/>
              <a:gdLst>
                <a:gd name="connsiteX0" fmla="*/ 953521 w 1910375"/>
                <a:gd name="connsiteY0" fmla="*/ 0 h 1763323"/>
                <a:gd name="connsiteX1" fmla="*/ 1910375 w 1910375"/>
                <a:gd name="connsiteY1" fmla="*/ 956854 h 1763323"/>
                <a:gd name="connsiteX2" fmla="*/ 1488507 w 1910375"/>
                <a:gd name="connsiteY2" fmla="*/ 1750292 h 1763323"/>
                <a:gd name="connsiteX3" fmla="*/ 1467058 w 1910375"/>
                <a:gd name="connsiteY3" fmla="*/ 1763323 h 1763323"/>
                <a:gd name="connsiteX4" fmla="*/ 1462820 w 1910375"/>
                <a:gd name="connsiteY4" fmla="*/ 1696133 h 1763323"/>
                <a:gd name="connsiteX5" fmla="*/ 1014713 w 1910375"/>
                <a:gd name="connsiteY5" fmla="*/ 969554 h 1763323"/>
                <a:gd name="connsiteX6" fmla="*/ 953523 w 1910375"/>
                <a:gd name="connsiteY6" fmla="*/ 932381 h 1763323"/>
                <a:gd name="connsiteX7" fmla="*/ 953522 w 1910375"/>
                <a:gd name="connsiteY7" fmla="*/ 932381 h 1763323"/>
                <a:gd name="connsiteX8" fmla="*/ 929358 w 1910375"/>
                <a:gd name="connsiteY8" fmla="*/ 917701 h 1763323"/>
                <a:gd name="connsiteX9" fmla="*/ 435906 w 1910375"/>
                <a:gd name="connsiteY9" fmla="*/ 792754 h 1763323"/>
                <a:gd name="connsiteX10" fmla="*/ 56313 w 1910375"/>
                <a:gd name="connsiteY10" fmla="*/ 864561 h 1763323"/>
                <a:gd name="connsiteX11" fmla="*/ 0 w 1910375"/>
                <a:gd name="connsiteY11" fmla="*/ 890843 h 1763323"/>
                <a:gd name="connsiteX12" fmla="*/ 1607 w 1910375"/>
                <a:gd name="connsiteY12" fmla="*/ 859021 h 1763323"/>
                <a:gd name="connsiteX13" fmla="*/ 953521 w 1910375"/>
                <a:gd name="connsiteY13" fmla="*/ 0 h 176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3">
                  <a:moveTo>
                    <a:pt x="953521" y="0"/>
                  </a:moveTo>
                  <a:cubicBezTo>
                    <a:pt x="1481977" y="0"/>
                    <a:pt x="1910375" y="428398"/>
                    <a:pt x="1910375" y="956854"/>
                  </a:cubicBezTo>
                  <a:cubicBezTo>
                    <a:pt x="1910375" y="1287139"/>
                    <a:pt x="1743032" y="1578339"/>
                    <a:pt x="1488507" y="1750292"/>
                  </a:cubicBezTo>
                  <a:lnTo>
                    <a:pt x="1467058" y="1763323"/>
                  </a:lnTo>
                  <a:lnTo>
                    <a:pt x="1462820" y="1696133"/>
                  </a:lnTo>
                  <a:cubicBezTo>
                    <a:pt x="1424401" y="1393898"/>
                    <a:pt x="1255665" y="1132338"/>
                    <a:pt x="1014713" y="969554"/>
                  </a:cubicBezTo>
                  <a:lnTo>
                    <a:pt x="953523" y="932381"/>
                  </a:lnTo>
                  <a:lnTo>
                    <a:pt x="953522" y="932381"/>
                  </a:lnTo>
                  <a:lnTo>
                    <a:pt x="929358" y="917701"/>
                  </a:lnTo>
                  <a:cubicBezTo>
                    <a:pt x="782673" y="838017"/>
                    <a:pt x="614576" y="792754"/>
                    <a:pt x="435906" y="792754"/>
                  </a:cubicBezTo>
                  <a:cubicBezTo>
                    <a:pt x="301904" y="792754"/>
                    <a:pt x="173849" y="818215"/>
                    <a:pt x="56313" y="864561"/>
                  </a:cubicBezTo>
                  <a:lnTo>
                    <a:pt x="0" y="890843"/>
                  </a:lnTo>
                  <a:lnTo>
                    <a:pt x="1607" y="859021"/>
                  </a:lnTo>
                  <a:cubicBezTo>
                    <a:pt x="50608" y="376522"/>
                    <a:pt x="458094" y="0"/>
                    <a:pt x="953521" y="0"/>
                  </a:cubicBezTo>
                  <a:close/>
                </a:path>
              </a:pathLst>
            </a:custGeom>
            <a:solidFill>
              <a:schemeClr val="tx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104" name="Rectangle 103"/>
            <p:cNvSpPr/>
            <p:nvPr/>
          </p:nvSpPr>
          <p:spPr>
            <a:xfrm>
              <a:off x="5863588" y="4507632"/>
              <a:ext cx="2199531" cy="354641"/>
            </a:xfrm>
            <a:prstGeom prst="rect">
              <a:avLst/>
            </a:prstGeom>
          </p:spPr>
          <p:txBody>
            <a:bodyPr wrap="square">
              <a:spAutoFit/>
            </a:bodyPr>
            <a:lstStyle/>
            <a:p>
              <a:pPr algn="r"/>
              <a:r>
                <a:rPr lang="en-US" sz="1700" b="1" dirty="0" smtClean="0">
                  <a:solidFill>
                    <a:srgbClr val="FFFFFF"/>
                  </a:solidFill>
                  <a:latin typeface="GT Pressura Mono"/>
                </a:rPr>
                <a:t>/</a:t>
              </a:r>
              <a:r>
                <a:rPr lang="en-US" sz="1700" b="1" kern="1200" dirty="0" smtClean="0">
                  <a:solidFill>
                    <a:srgbClr val="FFFFFF"/>
                  </a:solidFill>
                  <a:latin typeface="GT Pressura Mono"/>
                </a:rPr>
                <a:t>PERSPECTIVES</a:t>
              </a:r>
              <a:r>
                <a:rPr lang="en-US" sz="1700" b="1" dirty="0" smtClean="0">
                  <a:solidFill>
                    <a:srgbClr val="FFFFFF"/>
                  </a:solidFill>
                  <a:latin typeface="GT Pressura Mono"/>
                </a:rPr>
                <a:t>/</a:t>
              </a:r>
              <a:endParaRPr lang="en-US" sz="1700" b="1" kern="1200" dirty="0">
                <a:solidFill>
                  <a:srgbClr val="FFFFFF"/>
                </a:solidFill>
                <a:latin typeface="GT Pressura Mono"/>
              </a:endParaRPr>
            </a:p>
          </p:txBody>
        </p:sp>
        <p:sp>
          <p:nvSpPr>
            <p:cNvPr id="100" name="Rectangle 99"/>
            <p:cNvSpPr/>
            <p:nvPr/>
          </p:nvSpPr>
          <p:spPr>
            <a:xfrm>
              <a:off x="5369084" y="1765761"/>
              <a:ext cx="1702367" cy="354641"/>
            </a:xfrm>
            <a:prstGeom prst="rect">
              <a:avLst/>
            </a:prstGeom>
          </p:spPr>
          <p:txBody>
            <a:bodyPr wrap="none">
              <a:spAutoFit/>
            </a:bodyPr>
            <a:lstStyle/>
            <a:p>
              <a:pPr algn="r"/>
              <a:r>
                <a:rPr lang="en-US" sz="1700" b="1" dirty="0" smtClean="0">
                  <a:solidFill>
                    <a:schemeClr val="bg1"/>
                  </a:solidFill>
                  <a:latin typeface="GT Pressura Mono"/>
                </a:rPr>
                <a:t>&lt;</a:t>
              </a:r>
              <a:r>
                <a:rPr lang="en-US" sz="1700" b="1" kern="1200" dirty="0" smtClean="0">
                  <a:solidFill>
                    <a:schemeClr val="bg1"/>
                  </a:solidFill>
                  <a:latin typeface="GT Pressura Mono"/>
                </a:rPr>
                <a:t>PRACTICES&gt;</a:t>
              </a:r>
              <a:endParaRPr lang="en-US" sz="1700" b="1" kern="1200" dirty="0">
                <a:solidFill>
                  <a:schemeClr val="bg1"/>
                </a:solidFill>
                <a:latin typeface="GT Pressura Mono"/>
              </a:endParaRPr>
            </a:p>
          </p:txBody>
        </p:sp>
        <p:sp>
          <p:nvSpPr>
            <p:cNvPr id="87" name="Rectangle 86"/>
            <p:cNvSpPr/>
            <p:nvPr/>
          </p:nvSpPr>
          <p:spPr>
            <a:xfrm>
              <a:off x="3684851" y="3750771"/>
              <a:ext cx="1568722" cy="354641"/>
            </a:xfrm>
            <a:prstGeom prst="rect">
              <a:avLst/>
            </a:prstGeom>
          </p:spPr>
          <p:txBody>
            <a:bodyPr wrap="none">
              <a:spAutoFit/>
            </a:bodyPr>
            <a:lstStyle/>
            <a:p>
              <a:pPr algn="ctr"/>
              <a:r>
                <a:rPr lang="en-US" sz="1700" b="1" dirty="0" smtClean="0">
                  <a:solidFill>
                    <a:schemeClr val="bg1"/>
                  </a:solidFill>
                  <a:latin typeface="GT Pressura Mono"/>
                </a:rPr>
                <a:t>{C</a:t>
              </a:r>
              <a:r>
                <a:rPr lang="en-US" sz="1700" b="1" kern="1200" dirty="0" smtClean="0">
                  <a:solidFill>
                    <a:schemeClr val="bg1"/>
                  </a:solidFill>
                  <a:latin typeface="GT Pressura Mono"/>
                </a:rPr>
                <a:t>ONCEPTS}</a:t>
              </a:r>
              <a:endParaRPr lang="en-US" sz="1700" b="1" kern="1200" dirty="0">
                <a:solidFill>
                  <a:schemeClr val="bg1"/>
                </a:solidFill>
                <a:latin typeface="GT Pressura Mono"/>
              </a:endParaRPr>
            </a:p>
          </p:txBody>
        </p:sp>
      </p:grpSp>
      <p:pic>
        <p:nvPicPr>
          <p:cNvPr id="5" name="Picture 4" descr="Heart_Blue.png"/>
          <p:cNvPicPr>
            <a:picLocks noChangeAspect="1"/>
          </p:cNvPicPr>
          <p:nvPr/>
        </p:nvPicPr>
        <p:blipFill>
          <a:blip r:embed="rId4">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729521" y="2013816"/>
            <a:ext cx="704553" cy="506825"/>
          </a:xfrm>
          <a:prstGeom prst="rect">
            <a:avLst/>
          </a:prstGeom>
        </p:spPr>
      </p:pic>
      <p:pic>
        <p:nvPicPr>
          <p:cNvPr id="6" name="Picture 5" descr="Heart_Orange"/>
          <p:cNvPicPr>
            <a:picLocks noChangeAspect="1"/>
          </p:cNvPicPr>
          <p:nvPr/>
        </p:nvPicPr>
        <p:blipFill>
          <a:blip r:embed="rId5">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7305473" y="11618"/>
            <a:ext cx="742039" cy="533789"/>
          </a:xfrm>
          <a:prstGeom prst="rect">
            <a:avLst/>
          </a:prstGeom>
        </p:spPr>
      </p:pic>
      <p:pic>
        <p:nvPicPr>
          <p:cNvPr id="7" name="Picture 6" descr="Heart.png"/>
          <p:cNvPicPr>
            <a:picLocks noChangeAspect="1"/>
          </p:cNvPicPr>
          <p:nvPr/>
        </p:nvPicPr>
        <p:blipFill>
          <a:blip r:embed="rId6">
            <a:extLst>
              <a:ext uri="{28A0092B-C50C-407E-A947-70E740481C1C}">
                <a14:useLocalDpi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a14="http://schemas.microsoft.com/office/drawing/2010/main" val="0"/>
              </a:ext>
            </a:extLst>
          </a:blip>
          <a:stretch>
            <a:fillRect/>
          </a:stretch>
        </p:blipFill>
        <p:spPr>
          <a:xfrm>
            <a:off x="7688183" y="2997343"/>
            <a:ext cx="718658" cy="516970"/>
          </a:xfrm>
          <a:prstGeom prst="rect">
            <a:avLst/>
          </a:prstGeom>
        </p:spPr>
      </p:pic>
      <p:sp>
        <p:nvSpPr>
          <p:cNvPr id="40" name="TextBox 39"/>
          <p:cNvSpPr txBox="1"/>
          <p:nvPr/>
        </p:nvSpPr>
        <p:spPr>
          <a:xfrm>
            <a:off x="2012950" y="527050"/>
            <a:ext cx="184666" cy="369332"/>
          </a:xfrm>
          <a:prstGeom prst="rect">
            <a:avLst/>
          </a:prstGeom>
          <a:noFill/>
        </p:spPr>
        <p:txBody>
          <a:bodyPr wrap="none" rtlCol="0">
            <a:spAutoFit/>
          </a:bodyPr>
          <a:lstStyle/>
          <a:p>
            <a:endParaRPr lang="en-US"/>
          </a:p>
        </p:txBody>
      </p:sp>
      <p:sp>
        <p:nvSpPr>
          <p:cNvPr id="44" name="TextBox 43"/>
          <p:cNvSpPr txBox="1"/>
          <p:nvPr/>
        </p:nvSpPr>
        <p:spPr>
          <a:xfrm>
            <a:off x="-3336" y="2520641"/>
            <a:ext cx="2301457" cy="1779120"/>
          </a:xfrm>
          <a:prstGeom prst="rect">
            <a:avLst/>
          </a:prstGeom>
          <a:noFill/>
        </p:spPr>
        <p:txBody>
          <a:bodyPr wrap="square" rtlCol="0">
            <a:spAutoFit/>
          </a:bodyPr>
          <a:lstStyle/>
          <a:p>
            <a:pPr algn="ctr">
              <a:lnSpc>
                <a:spcPts val="2220"/>
              </a:lnSpc>
            </a:pPr>
            <a:r>
              <a:rPr lang="en-US" sz="1600" dirty="0" smtClean="0">
                <a:solidFill>
                  <a:srgbClr val="33AFF7"/>
                </a:solidFill>
                <a:latin typeface="GT Pressura Mono" pitchFamily="2" charset="0"/>
              </a:rPr>
              <a:t>{ Algorithms }</a:t>
            </a:r>
          </a:p>
          <a:p>
            <a:pPr algn="ctr">
              <a:lnSpc>
                <a:spcPts val="2220"/>
              </a:lnSpc>
            </a:pPr>
            <a:r>
              <a:rPr lang="en-US" sz="1600" dirty="0" smtClean="0">
                <a:solidFill>
                  <a:srgbClr val="33AFF7"/>
                </a:solidFill>
                <a:latin typeface="GT Pressura Mono" pitchFamily="2" charset="0"/>
              </a:rPr>
              <a:t>{ Decomposition }</a:t>
            </a:r>
          </a:p>
          <a:p>
            <a:pPr algn="ctr">
              <a:lnSpc>
                <a:spcPts val="2220"/>
              </a:lnSpc>
            </a:pPr>
            <a:r>
              <a:rPr lang="en-US" sz="1600" dirty="0" smtClean="0">
                <a:solidFill>
                  <a:srgbClr val="33AFF7"/>
                </a:solidFill>
                <a:latin typeface="GT Pressura Mono" pitchFamily="2" charset="0"/>
              </a:rPr>
              <a:t>{ Pattern Recognition }</a:t>
            </a:r>
          </a:p>
          <a:p>
            <a:pPr algn="ctr">
              <a:lnSpc>
                <a:spcPts val="2220"/>
              </a:lnSpc>
            </a:pPr>
            <a:r>
              <a:rPr lang="en-US" sz="1600" dirty="0" smtClean="0">
                <a:solidFill>
                  <a:srgbClr val="33AFF7"/>
                </a:solidFill>
                <a:latin typeface="GT Pressura Mono" pitchFamily="2" charset="0"/>
              </a:rPr>
              <a:t>{ Abstraction }</a:t>
            </a:r>
          </a:p>
          <a:p>
            <a:pPr algn="ctr">
              <a:lnSpc>
                <a:spcPts val="2220"/>
              </a:lnSpc>
            </a:pPr>
            <a:r>
              <a:rPr lang="en-US" sz="1600" dirty="0" smtClean="0">
                <a:solidFill>
                  <a:srgbClr val="33AFF7"/>
                </a:solidFill>
                <a:latin typeface="GT Pressura Mono" pitchFamily="2" charset="0"/>
              </a:rPr>
              <a:t>{ Logic }</a:t>
            </a:r>
          </a:p>
          <a:p>
            <a:pPr>
              <a:lnSpc>
                <a:spcPts val="2220"/>
              </a:lnSpc>
            </a:pPr>
            <a:endParaRPr lang="en-US" sz="1700" dirty="0">
              <a:solidFill>
                <a:srgbClr val="33AFF7"/>
              </a:solidFill>
              <a:latin typeface="GT Pressura Mono" pitchFamily="2" charset="0"/>
            </a:endParaRPr>
          </a:p>
        </p:txBody>
      </p:sp>
      <p:sp>
        <p:nvSpPr>
          <p:cNvPr id="45" name="TextBox 44"/>
          <p:cNvSpPr txBox="1"/>
          <p:nvPr/>
        </p:nvSpPr>
        <p:spPr>
          <a:xfrm>
            <a:off x="6581952" y="608400"/>
            <a:ext cx="2212462" cy="1214863"/>
          </a:xfrm>
          <a:prstGeom prst="rect">
            <a:avLst/>
          </a:prstGeom>
          <a:noFill/>
        </p:spPr>
        <p:txBody>
          <a:bodyPr wrap="square" rtlCol="0">
            <a:spAutoFit/>
          </a:bodyPr>
          <a:lstStyle/>
          <a:p>
            <a:pPr algn="ctr">
              <a:lnSpc>
                <a:spcPts val="2220"/>
              </a:lnSpc>
            </a:pPr>
            <a:r>
              <a:rPr lang="en-US" sz="1600" dirty="0" smtClean="0">
                <a:solidFill>
                  <a:schemeClr val="tx2"/>
                </a:solidFill>
                <a:latin typeface="GT Pressura Mono" pitchFamily="2" charset="0"/>
              </a:rPr>
              <a:t>&lt; Planning &gt;</a:t>
            </a:r>
          </a:p>
          <a:p>
            <a:pPr algn="ctr">
              <a:lnSpc>
                <a:spcPts val="2220"/>
              </a:lnSpc>
            </a:pPr>
            <a:r>
              <a:rPr lang="en-US" sz="1600" dirty="0" smtClean="0">
                <a:solidFill>
                  <a:schemeClr val="tx2"/>
                </a:solidFill>
                <a:latin typeface="GT Pressura Mono" pitchFamily="2" charset="0"/>
              </a:rPr>
              <a:t>&lt; Collaborating &gt;</a:t>
            </a:r>
          </a:p>
          <a:p>
            <a:pPr algn="ctr">
              <a:lnSpc>
                <a:spcPts val="2220"/>
              </a:lnSpc>
            </a:pPr>
            <a:r>
              <a:rPr lang="en-US" sz="1600" dirty="0" smtClean="0">
                <a:solidFill>
                  <a:schemeClr val="tx2"/>
                </a:solidFill>
                <a:latin typeface="GT Pressura Mono" pitchFamily="2" charset="0"/>
              </a:rPr>
              <a:t>&lt; Experimenting &gt;</a:t>
            </a:r>
          </a:p>
          <a:p>
            <a:pPr algn="ctr">
              <a:lnSpc>
                <a:spcPts val="2220"/>
              </a:lnSpc>
            </a:pPr>
            <a:r>
              <a:rPr lang="en-US" sz="1600" dirty="0" smtClean="0">
                <a:solidFill>
                  <a:schemeClr val="tx2"/>
                </a:solidFill>
                <a:latin typeface="GT Pressura Mono" pitchFamily="2" charset="0"/>
              </a:rPr>
              <a:t>&lt; Debugging &gt; </a:t>
            </a:r>
            <a:endParaRPr lang="en-US" sz="1600" dirty="0">
              <a:solidFill>
                <a:schemeClr val="tx2"/>
              </a:solidFill>
              <a:latin typeface="GT Pressura Mono" pitchFamily="2" charset="0"/>
            </a:endParaRPr>
          </a:p>
        </p:txBody>
      </p:sp>
    </p:spTree>
    <p:extLst>
      <p:ext uri="{BB962C8B-B14F-4D97-AF65-F5344CB8AC3E}">
        <p14:creationId xmlns:a="http://schemas.openxmlformats.org/drawingml/2006/main" xmlns:r="http://schemas.openxmlformats.org/officeDocument/2006/relationships" xmlns:p="http://schemas.openxmlformats.org/presentationml/2006/main" xmlns:mc="http://schemas.openxmlformats.org/markup-compatibility/2006" xmlns:mv="urn:schemas-microsoft-com:mac:vml" xmlns="" xmlns:p14="http://schemas.microsoft.com/office/powerpoint/2010/main" val="97324192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Personnalisée 7">
      <a:dk1>
        <a:srgbClr val="33AFF7"/>
      </a:dk1>
      <a:lt1>
        <a:srgbClr val="FFFFFF"/>
      </a:lt1>
      <a:dk2>
        <a:srgbClr val="FF8939"/>
      </a:dk2>
      <a:lt2>
        <a:srgbClr val="F0F0F1"/>
      </a:lt2>
      <a:accent1>
        <a:srgbClr val="1980B6"/>
      </a:accent1>
      <a:accent2>
        <a:srgbClr val="D04F1A"/>
      </a:accent2>
      <a:accent3>
        <a:srgbClr val="000000"/>
      </a:accent3>
      <a:accent4>
        <a:srgbClr val="EB581D"/>
      </a:accent4>
      <a:accent5>
        <a:srgbClr val="1C9ADB"/>
      </a:accent5>
      <a:accent6>
        <a:srgbClr val="F0F0F1"/>
      </a:accent6>
      <a:hlink>
        <a:srgbClr val="1C9ADB"/>
      </a:hlink>
      <a:folHlink>
        <a:srgbClr val="1A88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hème Office">
  <a:themeElements>
    <a:clrScheme name="Personnalisée 7">
      <a:dk1>
        <a:srgbClr val="33AFF7"/>
      </a:dk1>
      <a:lt1>
        <a:sysClr val="window" lastClr="FFFFFF"/>
      </a:lt1>
      <a:dk2>
        <a:srgbClr val="FF8939"/>
      </a:dk2>
      <a:lt2>
        <a:srgbClr val="F0F0F1"/>
      </a:lt2>
      <a:accent1>
        <a:srgbClr val="1980B6"/>
      </a:accent1>
      <a:accent2>
        <a:srgbClr val="D04F1A"/>
      </a:accent2>
      <a:accent3>
        <a:srgbClr val="000000"/>
      </a:accent3>
      <a:accent4>
        <a:srgbClr val="EB581D"/>
      </a:accent4>
      <a:accent5>
        <a:srgbClr val="1C9ADB"/>
      </a:accent5>
      <a:accent6>
        <a:srgbClr val="F0F0F1"/>
      </a:accent6>
      <a:hlink>
        <a:srgbClr val="1C9ADB"/>
      </a:hlink>
      <a:folHlink>
        <a:srgbClr val="1A88BF"/>
      </a:folHlink>
    </a:clrScheme>
    <a:fontScheme name="Exposition">
      <a:majorFont>
        <a:latin typeface="Calibri"/>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a="http://schemas.openxmlformats.org/drawingml/2006/main"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1846</TotalTime>
  <Words>5755</Words>
  <Application>Microsoft Macintosh PowerPoint</Application>
  <PresentationFormat>On-screen Show (16:9)</PresentationFormat>
  <Paragraphs>559</Paragraphs>
  <Slides>36</Slides>
  <Notes>35</Notes>
  <HiddenSlides>7</HiddenSlides>
  <MMClips>0</MMClips>
  <ScaleCrop>false</ScaleCrop>
  <HeadingPairs>
    <vt:vector size="6" baseType="variant">
      <vt:variant>
        <vt:lpstr>Fonts Used</vt:lpstr>
      </vt:variant>
      <vt:variant>
        <vt:i4>2</vt:i4>
      </vt:variant>
      <vt:variant>
        <vt:lpstr>Design Template</vt:lpstr>
      </vt:variant>
      <vt:variant>
        <vt:i4>2</vt:i4>
      </vt:variant>
      <vt:variant>
        <vt:lpstr>Slide Titles</vt:lpstr>
      </vt:variant>
      <vt:variant>
        <vt:i4>36</vt:i4>
      </vt:variant>
    </vt:vector>
  </HeadingPairs>
  <TitlesOfParts>
    <vt:vector size="40" baseType="lpstr">
      <vt:lpstr>GT Pressura Mono</vt:lpstr>
      <vt:lpstr>Calibri</vt:lpstr>
      <vt:lpstr>Thème Office</vt:lpstr>
      <vt:lpstr>1_Thème Office</vt:lpstr>
      <vt:lpstr>Slide 1</vt:lpstr>
      <vt:lpstr>Slide 2</vt:lpstr>
      <vt:lpstr>Slide 3</vt:lpstr>
      <vt:lpstr>Does a computer have a brain?</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Practices</vt:lpstr>
      <vt:lpstr>Slide 20</vt:lpstr>
      <vt:lpstr>Slide 21</vt:lpstr>
      <vt:lpstr>Slide 22</vt:lpstr>
      <vt:lpstr>Perspectives </vt:lpstr>
      <vt:lpstr>Slide 24</vt:lpstr>
      <vt:lpstr>Slide 25</vt:lpstr>
      <vt:lpstr>Unplugged! </vt:lpstr>
      <vt:lpstr>Slide 27</vt:lpstr>
      <vt:lpstr>Slide 28</vt:lpstr>
      <vt:lpstr>Slide 29</vt:lpstr>
      <vt:lpstr>Slide 30</vt:lpstr>
      <vt:lpstr>ADDITIONAL INFORMATION  &amp; CHALLENGES</vt:lpstr>
      <vt:lpstr>Slide 32</vt:lpstr>
      <vt:lpstr>Slide 33</vt:lpstr>
      <vt:lpstr>Slide 34</vt:lpstr>
      <vt:lpstr>Slide 35</vt:lpstr>
      <vt:lpstr>Slide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Inspire &amp; Empower Canadian Teachers with CODE</dc:title>
  <dc:creator>Yasmin Ahmad</dc:creator>
  <cp:lastModifiedBy>Yasmin</cp:lastModifiedBy>
  <cp:revision>311</cp:revision>
  <cp:lastPrinted>2016-11-27T18:20:20Z</cp:lastPrinted>
  <dcterms:created xsi:type="dcterms:W3CDTF">2017-07-20T13:53:21Z</dcterms:created>
  <dcterms:modified xsi:type="dcterms:W3CDTF">2017-07-20T13:56:44Z</dcterms:modified>
</cp:coreProperties>
</file>